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7" r:id="rId10"/>
    <p:sldId id="268" r:id="rId11"/>
    <p:sldId id="264" r:id="rId12"/>
    <p:sldId id="265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8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76" r:id="rId31"/>
    <p:sldId id="279" r:id="rId32"/>
    <p:sldId id="277" r:id="rId33"/>
    <p:sldId id="289" r:id="rId34"/>
    <p:sldId id="290" r:id="rId35"/>
    <p:sldId id="292" r:id="rId36"/>
    <p:sldId id="291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8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3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7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16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43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79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65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610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20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611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7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19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910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kern="1200" spc="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4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b="0" i="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2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ko-kr/virtualization/hyper-v-on-windows/quick-start/enable-hyper-v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ubuntu.com/download/serv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tailscale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arsec.app/" TargetMode="External"/><Relationship Id="rId2" Type="http://schemas.openxmlformats.org/officeDocument/2006/relationships/hyperlink" Target="https://www.chiark.greenend.org.uk/~sgtatham/putty/latest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oV_94hr7k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ie-qAFL8Z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GSJsaA3ma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흐린 유성 페인트 예술">
            <a:extLst>
              <a:ext uri="{FF2B5EF4-FFF2-40B4-BE49-F238E27FC236}">
                <a16:creationId xmlns:a16="http://schemas.microsoft.com/office/drawing/2014/main" id="{B23F9DA6-B43B-66E2-46AD-BB92F15FE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57" b="47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43" name="Rectangle 10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47275B1-39CB-B866-0D0B-2ACA4B2E4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517" y="3331444"/>
            <a:ext cx="6470692" cy="1229306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</a:rPr>
              <a:t>동계방학 </a:t>
            </a:r>
            <a:r>
              <a:rPr lang="en-US" altLang="ko-KR" sz="5400" dirty="0">
                <a:solidFill>
                  <a:schemeClr val="tx1"/>
                </a:solidFill>
              </a:rPr>
              <a:t>– </a:t>
            </a:r>
            <a:r>
              <a:rPr lang="ko-KR" altLang="en-US" sz="5400" dirty="0">
                <a:solidFill>
                  <a:schemeClr val="tx1"/>
                </a:solidFill>
              </a:rPr>
              <a:t>기초 </a:t>
            </a:r>
            <a:r>
              <a:rPr lang="en-US" altLang="ko-KR" sz="5400" dirty="0">
                <a:solidFill>
                  <a:schemeClr val="tx1"/>
                </a:solidFill>
              </a:rPr>
              <a:t>1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990558-4D24-CEBA-EFB6-03B8A674B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/>
              <a:t>소프트웨어학과 </a:t>
            </a:r>
            <a:r>
              <a:rPr lang="en-US" altLang="ko-KR" dirty="0"/>
              <a:t>19</a:t>
            </a:r>
            <a:r>
              <a:rPr lang="ko-KR" altLang="en-US" dirty="0"/>
              <a:t>학번 </a:t>
            </a:r>
            <a:r>
              <a:rPr lang="ko-KR" altLang="en-US" dirty="0" err="1"/>
              <a:t>하민우</a:t>
            </a:r>
            <a:endParaRPr lang="ko-KR" alt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2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A87F0-93EC-619E-FD7C-A811E83F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기본 하드웨어 장치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0EC4D-4CDD-B66E-271E-0D19DCF81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7013657" cy="3760891"/>
          </a:xfrm>
        </p:spPr>
        <p:txBody>
          <a:bodyPr/>
          <a:lstStyle/>
          <a:p>
            <a:r>
              <a:rPr lang="en-US" altLang="ko-KR" sz="1400" dirty="0"/>
              <a:t>RAM</a:t>
            </a:r>
            <a:r>
              <a:rPr lang="ko-KR" altLang="en-US" sz="1400" dirty="0"/>
              <a:t>은 임의 접근 메모리로 스택 메모리와 </a:t>
            </a:r>
            <a:r>
              <a:rPr lang="ko-KR" altLang="en-US" sz="1400" dirty="0" err="1"/>
              <a:t>힙</a:t>
            </a:r>
            <a:r>
              <a:rPr lang="ko-KR" altLang="en-US" sz="1400" dirty="0"/>
              <a:t> 메모리영역을 둘 다 사용하기 위해서</a:t>
            </a:r>
            <a:br>
              <a:rPr lang="en-US" altLang="ko-KR" sz="1400" dirty="0"/>
            </a:br>
            <a:r>
              <a:rPr lang="ko-KR" altLang="en-US" sz="1400" dirty="0"/>
              <a:t>반드시 임의 접근 방식을 사용해야 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RAM</a:t>
            </a:r>
            <a:r>
              <a:rPr lang="ko-KR" altLang="en-US" sz="1400" dirty="0"/>
              <a:t>의 </a:t>
            </a:r>
            <a:r>
              <a:rPr lang="en-US" altLang="ko-KR" sz="1400" dirty="0"/>
              <a:t>code(text) section</a:t>
            </a:r>
            <a:r>
              <a:rPr lang="ko-KR" altLang="en-US" sz="1400" dirty="0"/>
              <a:t>은 프로그램의 실행 코드를 저장하는 곳입니다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RAM</a:t>
            </a:r>
            <a:r>
              <a:rPr lang="ko-KR" altLang="en-US" sz="1400" dirty="0"/>
              <a:t>의 </a:t>
            </a:r>
            <a:r>
              <a:rPr lang="en-US" altLang="ko-KR" sz="1400" dirty="0"/>
              <a:t>data section</a:t>
            </a:r>
            <a:r>
              <a:rPr lang="ko-KR" altLang="en-US" sz="1400" dirty="0"/>
              <a:t>은 초기값이 존재하는 전역변수가 저장되는 곳입니다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RAM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bss</a:t>
            </a:r>
            <a:r>
              <a:rPr lang="ko-KR" altLang="en-US" sz="1400" dirty="0"/>
              <a:t> </a:t>
            </a:r>
            <a:r>
              <a:rPr lang="en-US" altLang="ko-KR" sz="1400" dirty="0"/>
              <a:t>section</a:t>
            </a:r>
            <a:r>
              <a:rPr lang="ko-KR" altLang="en-US" sz="1400" dirty="0"/>
              <a:t>은 초기화 하지 않은 전역변수가 저장되는 곳입니다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RAM</a:t>
            </a:r>
            <a:r>
              <a:rPr lang="ko-KR" altLang="en-US" sz="1400" dirty="0"/>
              <a:t>의 스택 메모리는 주소 값이 감소할수록 높은 스택을 가집니다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하드 디스크와 </a:t>
            </a:r>
            <a:r>
              <a:rPr lang="en-US" altLang="ko-KR" sz="1400" dirty="0"/>
              <a:t>SSD</a:t>
            </a:r>
            <a:r>
              <a:rPr lang="ko-KR" altLang="en-US" sz="1400" dirty="0"/>
              <a:t>는 휘발성 메모리인 </a:t>
            </a:r>
            <a:r>
              <a:rPr lang="en-US" altLang="ko-KR" sz="1400" dirty="0"/>
              <a:t>RAM</a:t>
            </a:r>
            <a:r>
              <a:rPr lang="ko-KR" altLang="en-US" sz="1400" dirty="0"/>
              <a:t>의 단점을 극복하기 위해</a:t>
            </a:r>
            <a:endParaRPr lang="en-US" altLang="ko-KR" sz="1400" dirty="0"/>
          </a:p>
          <a:p>
            <a:r>
              <a:rPr lang="ko-KR" altLang="en-US" sz="1400" dirty="0"/>
              <a:t>비휘발성 메모리로 가장 처리가 느린 편이지만</a:t>
            </a:r>
            <a:r>
              <a:rPr lang="en-US" altLang="ko-KR" sz="1400" dirty="0"/>
              <a:t>, </a:t>
            </a:r>
            <a:r>
              <a:rPr lang="ko-KR" altLang="en-US" sz="1400" dirty="0"/>
              <a:t>메모리 계층구조를 적절히 사용하여</a:t>
            </a:r>
            <a:br>
              <a:rPr lang="en-US" altLang="ko-KR" sz="1400" dirty="0"/>
            </a:br>
            <a:r>
              <a:rPr lang="ko-KR" altLang="en-US" sz="1400" dirty="0"/>
              <a:t>속도의 감소를 줄이는 방식으로 사용됩니다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디스크는 </a:t>
            </a:r>
            <a:r>
              <a:rPr lang="ko-KR" altLang="en-US" sz="1400" dirty="0" err="1"/>
              <a:t>파일처리론에서</a:t>
            </a:r>
            <a:r>
              <a:rPr lang="ko-KR" altLang="en-US" sz="1400" dirty="0"/>
              <a:t> 다루기 때문에 깊게 하지는 않겠습니다</a:t>
            </a:r>
            <a:r>
              <a:rPr lang="en-US" altLang="ko-KR" sz="1400" dirty="0"/>
              <a:t>.</a:t>
            </a:r>
          </a:p>
        </p:txBody>
      </p: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7568911-80DB-44BB-2FE4-3A314FE15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936" y="1983926"/>
            <a:ext cx="2687359" cy="43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76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737C5-88BC-FA7D-D994-0F26FAC6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컴퓨터와 운영체제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B20BD-1CCD-6A78-00A6-FBB05690E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897342"/>
          </a:xfrm>
        </p:spPr>
        <p:txBody>
          <a:bodyPr/>
          <a:lstStyle/>
          <a:p>
            <a:r>
              <a:rPr lang="ko-KR" altLang="en-US" sz="1600" dirty="0"/>
              <a:t>운영체제는 해당 장치들을 효율적으로 사용하기 위해 도와주는 소프트웨어 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운영체제 없이 특수한 목적을 달성하기 위해 프로그래밍을 해도 되지만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조금만 복잡해도 상당한 난이도가 될 수 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운영체제는 해당 난이도들을 크게 줄여주면서 효율적으로 관리하는 역할을 수행합니다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운영체제의 동작구조는 운영체제 시간에 다루기 때문에 깊게는 하지 않겠습니다</a:t>
            </a:r>
            <a:r>
              <a:rPr lang="en-US" altLang="ko-KR" sz="1600" dirty="0"/>
              <a:t>.</a:t>
            </a:r>
          </a:p>
          <a:p>
            <a:pPr lvl="1" fontAlgn="base"/>
            <a:r>
              <a:rPr lang="en-US" altLang="ko-KR" sz="1200" dirty="0"/>
              <a:t>CPU/</a:t>
            </a:r>
            <a:r>
              <a:rPr lang="ko-KR" altLang="en-US" sz="1200" dirty="0"/>
              <a:t>프로세스 관리</a:t>
            </a:r>
            <a:r>
              <a:rPr lang="en-US" altLang="ko-KR" sz="1200" dirty="0"/>
              <a:t>(process management)</a:t>
            </a:r>
            <a:endParaRPr lang="ko-KR" altLang="en-US" sz="1200" dirty="0"/>
          </a:p>
          <a:p>
            <a:pPr lvl="1" fontAlgn="base"/>
            <a:r>
              <a:rPr lang="ko-KR" altLang="en-US" sz="1200" dirty="0"/>
              <a:t>메모리 관리</a:t>
            </a:r>
            <a:r>
              <a:rPr lang="en-US" altLang="ko-KR" sz="1200" dirty="0"/>
              <a:t>(memory management)</a:t>
            </a:r>
            <a:endParaRPr lang="ko-KR" altLang="en-US" sz="1200" dirty="0"/>
          </a:p>
          <a:p>
            <a:pPr lvl="1" fontAlgn="base"/>
            <a:r>
              <a:rPr lang="ko-KR" altLang="en-US" sz="1200" dirty="0"/>
              <a:t>파일 시스템 관리</a:t>
            </a:r>
            <a:r>
              <a:rPr lang="en-US" altLang="ko-KR" sz="1200" dirty="0"/>
              <a:t>(file</a:t>
            </a:r>
            <a:r>
              <a:rPr lang="ko-KR" altLang="en-US" sz="1200" dirty="0"/>
              <a:t> </a:t>
            </a:r>
            <a:r>
              <a:rPr lang="en-US" altLang="ko-KR" sz="1200" dirty="0"/>
              <a:t>system management)</a:t>
            </a:r>
            <a:endParaRPr lang="ko-KR" altLang="en-US" sz="1200" dirty="0"/>
          </a:p>
          <a:p>
            <a:pPr lvl="1" fontAlgn="base"/>
            <a:r>
              <a:rPr lang="ko-KR" altLang="en-US" sz="1200" dirty="0"/>
              <a:t>장치 관리</a:t>
            </a:r>
            <a:r>
              <a:rPr lang="en-US" altLang="ko-KR" sz="1200" dirty="0"/>
              <a:t>(device management)</a:t>
            </a:r>
          </a:p>
          <a:p>
            <a:pPr lvl="1" fontAlgn="base"/>
            <a:r>
              <a:rPr lang="ko-KR" altLang="en-US" sz="1200" dirty="0"/>
              <a:t>네트워크</a:t>
            </a:r>
            <a:r>
              <a:rPr lang="en-US" altLang="ko-KR" sz="1200" dirty="0"/>
              <a:t> </a:t>
            </a:r>
            <a:r>
              <a:rPr lang="ko-KR" altLang="en-US" sz="1200" dirty="0"/>
              <a:t>관리</a:t>
            </a:r>
          </a:p>
          <a:p>
            <a:pPr lvl="1" fontAlgn="base"/>
            <a:r>
              <a:rPr lang="ko-KR" altLang="en-US" sz="1200" dirty="0"/>
              <a:t>보안 관리</a:t>
            </a:r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506919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BC499-4CBD-45B8-9823-1DB86FDA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바이오스</a:t>
            </a:r>
            <a:r>
              <a:rPr lang="en-US" altLang="ko-KR" dirty="0"/>
              <a:t>(BIOS)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D50037-CAF2-0962-DF30-902D2E907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5662748" cy="3760891"/>
          </a:xfrm>
        </p:spPr>
        <p:txBody>
          <a:bodyPr/>
          <a:lstStyle/>
          <a:p>
            <a:r>
              <a:rPr lang="ko-KR" altLang="en-US" sz="1800" dirty="0"/>
              <a:t>바이오스는 운영체제보다</a:t>
            </a:r>
            <a:br>
              <a:rPr lang="en-US" altLang="ko-KR" sz="1800" dirty="0"/>
            </a:br>
            <a:r>
              <a:rPr lang="ko-KR" altLang="en-US" sz="1800" dirty="0"/>
              <a:t>더 일찍 실행되는 프로그램으로</a:t>
            </a:r>
            <a:r>
              <a:rPr lang="en-US" altLang="ko-KR" sz="1800" dirty="0"/>
              <a:t>,</a:t>
            </a:r>
          </a:p>
          <a:p>
            <a:r>
              <a:rPr lang="ko-KR" altLang="en-US" sz="1800" dirty="0"/>
              <a:t>컴퓨터의 가장 기본적인</a:t>
            </a:r>
            <a:br>
              <a:rPr lang="en-US" altLang="ko-KR" sz="1800" dirty="0"/>
            </a:br>
            <a:r>
              <a:rPr lang="ko-KR" altLang="en-US" sz="1800" dirty="0"/>
              <a:t>입</a:t>
            </a:r>
            <a:r>
              <a:rPr lang="en-US" altLang="ko-KR" sz="1800" dirty="0"/>
              <a:t>/</a:t>
            </a:r>
            <a:r>
              <a:rPr lang="ko-KR" altLang="en-US" sz="1800" dirty="0"/>
              <a:t>출력 처리를 수행해주는 역할을 수행합니다</a:t>
            </a:r>
            <a:endParaRPr lang="en-US" altLang="ko-KR" sz="1800" dirty="0"/>
          </a:p>
          <a:p>
            <a:r>
              <a:rPr lang="ko-KR" altLang="en-US" sz="180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각종 하드웨어 </a:t>
            </a:r>
            <a:r>
              <a:rPr lang="en-US" altLang="ko-KR" sz="180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I/O</a:t>
            </a:r>
            <a:r>
              <a:rPr lang="ko-KR" altLang="en-US" sz="180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전력 부하</a:t>
            </a:r>
            <a:r>
              <a:rPr lang="en-US" altLang="ko-KR" sz="180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Boot</a:t>
            </a:r>
            <a:r>
              <a:rPr lang="ko-KR" altLang="en-US" sz="180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옵션을</a:t>
            </a:r>
            <a:r>
              <a:rPr lang="en-US" altLang="ko-KR" sz="18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8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설정하고 정보들을 확인할 수 있습니다</a:t>
            </a:r>
            <a:r>
              <a:rPr lang="en-US" altLang="ko-KR" sz="18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sz="1800" i="0" dirty="0">
              <a:solidFill>
                <a:srgbClr val="262626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sz="180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요즘에는 </a:t>
            </a:r>
            <a:r>
              <a:rPr lang="en-US" altLang="ko-KR" sz="180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UEFI</a:t>
            </a:r>
            <a:r>
              <a:rPr lang="ko-KR" altLang="en-US" sz="180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</a:t>
            </a:r>
            <a:r>
              <a:rPr lang="en-US" altLang="ko-KR" sz="180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BIOS</a:t>
            </a:r>
            <a:r>
              <a:rPr lang="ko-KR" altLang="en-US" sz="180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보다 더 많이 사용합니다</a:t>
            </a:r>
            <a:r>
              <a:rPr lang="en-US" altLang="ko-KR" sz="180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7379B0A-A7C1-47B2-3C4D-2B099C11F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028" y="2108201"/>
            <a:ext cx="5014521" cy="376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470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BC499-4CBD-45B8-9823-1DB86FDA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바이오스</a:t>
            </a:r>
            <a:r>
              <a:rPr lang="en-US" altLang="ko-KR" dirty="0"/>
              <a:t>(BIOS)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D50037-CAF2-0962-DF30-902D2E907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399" cy="396514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바이오스는 </a:t>
            </a:r>
            <a:r>
              <a:rPr lang="en-US" altLang="ko-KR" sz="160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CPU </a:t>
            </a:r>
            <a:r>
              <a:rPr lang="ko-KR" altLang="en-US" sz="160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클럭과 전압</a:t>
            </a:r>
            <a:r>
              <a:rPr lang="en-US" altLang="ko-KR" sz="160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D</a:t>
            </a: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RAM</a:t>
            </a:r>
            <a:r>
              <a:rPr lang="ko-KR" altLang="en-US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의</a:t>
            </a: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채널링과 클럭과 전압 등을 조절하여</a:t>
            </a:r>
            <a:b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컴퓨터 성능을 조절할 수 있습니다</a:t>
            </a: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이를 오버클럭이라 하여 전압을 높여서 수명이 단축되는 대신에</a:t>
            </a: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60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클럭을 더 많이 올려서</a:t>
            </a:r>
            <a:b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160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성능을 끌어 올릴 수 있습니다</a:t>
            </a:r>
            <a:r>
              <a:rPr lang="en-US" altLang="ko-KR" sz="160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sz="1600" dirty="0">
              <a:solidFill>
                <a:srgbClr val="26262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600" i="0" dirty="0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USB, </a:t>
            </a:r>
            <a:r>
              <a:rPr lang="en-US" altLang="ko-KR" sz="1600" i="0" dirty="0" err="1">
                <a:solidFill>
                  <a:srgbClr val="26262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NVM</a:t>
            </a:r>
            <a:r>
              <a:rPr lang="en-US" altLang="ko-KR" sz="1600" dirty="0" err="1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</a:t>
            </a: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SATA Configuration</a:t>
            </a:r>
            <a:r>
              <a:rPr lang="ko-KR" altLang="en-US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으로 외부 연결장치와 저장공간 상태들을</a:t>
            </a: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확인할 수 있습니다</a:t>
            </a: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b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디스크를 </a:t>
            </a: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RAID</a:t>
            </a:r>
            <a:r>
              <a:rPr lang="ko-KR" altLang="en-US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로 정의할 수도 있습니다</a:t>
            </a: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Boot</a:t>
            </a:r>
            <a:r>
              <a:rPr lang="ko-KR" altLang="en-US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옵션을 변경 할 수도 있습니다</a:t>
            </a: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b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Boot</a:t>
            </a:r>
            <a:r>
              <a:rPr lang="ko-KR" altLang="en-US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옵션을 변경하여 한 컴퓨터에 다양한 운영체제를 실행 할 수 있습니다</a:t>
            </a: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b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또한</a:t>
            </a: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PXE</a:t>
            </a:r>
            <a:r>
              <a:rPr lang="ko-KR" altLang="en-US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부팅은 </a:t>
            </a: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LAN</a:t>
            </a:r>
            <a:r>
              <a:rPr lang="ko-KR" altLang="en-US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으로 </a:t>
            </a: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DHCP</a:t>
            </a:r>
            <a:r>
              <a:rPr lang="ko-KR" altLang="en-US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서버에서 </a:t>
            </a: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PXE</a:t>
            </a:r>
            <a:r>
              <a:rPr lang="ko-KR" altLang="en-US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배포내용을 받아서 부팅을 실행하는 방법입니다</a:t>
            </a: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컴퓨터 </a:t>
            </a: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power</a:t>
            </a:r>
            <a:r>
              <a:rPr lang="ko-KR" altLang="en-US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옵션을 변경할 수도 있습니다</a:t>
            </a: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b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대표적으로 </a:t>
            </a: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WOL(Wake On LAN) </a:t>
            </a:r>
            <a:r>
              <a:rPr lang="ko-KR" altLang="en-US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과 </a:t>
            </a: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AC power booting</a:t>
            </a:r>
            <a:r>
              <a:rPr lang="ko-KR" altLang="en-US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방법이 있습니다</a:t>
            </a:r>
            <a:r>
              <a:rPr lang="en-US" altLang="ko-KR" sz="1600" dirty="0">
                <a:solidFill>
                  <a:srgbClr val="26262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6639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A08F1-008A-44C8-89D7-CBD9463A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기업용 컴퓨터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C3488-0034-C731-4C5D-A688F411A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961239" cy="4019535"/>
          </a:xfrm>
        </p:spPr>
        <p:txBody>
          <a:bodyPr/>
          <a:lstStyle/>
          <a:p>
            <a:r>
              <a:rPr lang="ko-KR" altLang="en-US" sz="1400" dirty="0"/>
              <a:t>기업</a:t>
            </a:r>
            <a:r>
              <a:rPr lang="en-US" altLang="ko-KR" sz="1400" dirty="0"/>
              <a:t>(</a:t>
            </a:r>
            <a:r>
              <a:rPr lang="ko-KR" altLang="en-US" sz="1400" dirty="0"/>
              <a:t>대규모</a:t>
            </a:r>
            <a:r>
              <a:rPr lang="en-US" altLang="ko-KR" sz="1400" dirty="0"/>
              <a:t>)</a:t>
            </a:r>
            <a:r>
              <a:rPr lang="ko-KR" altLang="en-US" sz="1400" dirty="0"/>
              <a:t>에서 사용하는 장치도 결국 컴퓨터 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차이점은 가정용 컴퓨터처럼 일반 케이스로 본체를 만들면</a:t>
            </a:r>
            <a:r>
              <a:rPr lang="en-US" altLang="ko-KR" sz="1400" dirty="0"/>
              <a:t>, </a:t>
            </a:r>
            <a:r>
              <a:rPr lang="ko-KR" altLang="en-US" sz="1400" dirty="0"/>
              <a:t>공간 효율도나 관리측면에서 힘들어질 수 있습니다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본체마다 크기도 다르고 쌓거나 붙이는 것도 힘들 것이니 쌓거나 붙일 수 있게 하는 전용케이스가 필요하게 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기업에서는 </a:t>
            </a:r>
            <a:r>
              <a:rPr lang="ko-KR" altLang="en-US" sz="1400" dirty="0" err="1"/>
              <a:t>랙과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랙</a:t>
            </a:r>
            <a:r>
              <a:rPr lang="ko-KR" altLang="en-US" sz="1400" dirty="0"/>
              <a:t> 마운트를 사용하여 이를 해결합니다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 err="1"/>
              <a:t>랙</a:t>
            </a:r>
            <a:r>
              <a:rPr lang="ko-KR" altLang="en-US" sz="1400" dirty="0"/>
              <a:t> 마운트는 가로로 긴 형태의 직육면체로 된 한 컴퓨터 단위 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 err="1"/>
              <a:t>랙은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랙</a:t>
            </a:r>
            <a:r>
              <a:rPr lang="ko-KR" altLang="en-US" sz="1400" dirty="0"/>
              <a:t> 마운트를 담는 전용슬롯으로 흔히 서버 하면 떠오르는</a:t>
            </a:r>
            <a:br>
              <a:rPr lang="en-US" altLang="ko-KR" sz="1400" dirty="0"/>
            </a:br>
            <a:r>
              <a:rPr lang="ko-KR" altLang="en-US" sz="1400" dirty="0"/>
              <a:t>커다란 캐비닛입니다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이들은 </a:t>
            </a:r>
            <a:r>
              <a:rPr lang="en-US" altLang="ko-KR" sz="1400" dirty="0"/>
              <a:t>U</a:t>
            </a:r>
            <a:r>
              <a:rPr lang="ko-KR" altLang="en-US" sz="1400" dirty="0"/>
              <a:t>단위를 사용하여 사진의 </a:t>
            </a:r>
            <a:r>
              <a:rPr lang="ko-KR" altLang="en-US" sz="1400" dirty="0" err="1"/>
              <a:t>랙</a:t>
            </a:r>
            <a:r>
              <a:rPr lang="ko-KR" altLang="en-US" sz="1400" dirty="0"/>
              <a:t> 마운트는 </a:t>
            </a:r>
            <a:r>
              <a:rPr lang="en-US" altLang="ko-KR" sz="1400" dirty="0"/>
              <a:t>2U </a:t>
            </a:r>
            <a:r>
              <a:rPr lang="ko-KR" altLang="en-US" sz="1400" dirty="0"/>
              <a:t>사이즈 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기업용 컴퓨터는 안정성과 강력한 성능을 요구하기 때문에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기업용 디스크</a:t>
            </a:r>
            <a:r>
              <a:rPr lang="en-US" altLang="ko-KR" sz="1400" dirty="0"/>
              <a:t>, </a:t>
            </a:r>
            <a:r>
              <a:rPr lang="ko-KR" altLang="en-US" sz="1400" dirty="0"/>
              <a:t>메모리</a:t>
            </a:r>
            <a:r>
              <a:rPr lang="en-US" altLang="ko-KR" sz="1400" dirty="0"/>
              <a:t>, CPU</a:t>
            </a:r>
            <a:r>
              <a:rPr lang="ko-KR" altLang="en-US" sz="1400" dirty="0"/>
              <a:t>등이 따로 제작되는 하드웨어 회사들이 많습니다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 descr="전자제품, 실내이(가) 표시된 사진&#10;&#10;자동 생성된 설명">
            <a:extLst>
              <a:ext uri="{FF2B5EF4-FFF2-40B4-BE49-F238E27FC236}">
                <a16:creationId xmlns:a16="http://schemas.microsoft.com/office/drawing/2014/main" id="{31F03EE8-BB40-CBA7-EC97-6AF2BCCCE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144" y="2108201"/>
            <a:ext cx="2560320" cy="3657600"/>
          </a:xfrm>
          <a:prstGeom prst="rect">
            <a:avLst/>
          </a:prstGeom>
        </p:spPr>
      </p:pic>
      <p:pic>
        <p:nvPicPr>
          <p:cNvPr id="7" name="그림 6" descr="드라이브, 전자제품이(가) 표시된 사진&#10;&#10;자동 생성된 설명">
            <a:extLst>
              <a:ext uri="{FF2B5EF4-FFF2-40B4-BE49-F238E27FC236}">
                <a16:creationId xmlns:a16="http://schemas.microsoft.com/office/drawing/2014/main" id="{1019A868-6025-B0CB-1109-F5B235F5C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543" y="3637805"/>
            <a:ext cx="2384676" cy="238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91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AC2A2-6753-DECB-7F28-133D9B439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RAID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2A00A0-D0AC-B701-926D-BF4BE9FFA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200" dirty="0"/>
              <a:t>기업에서는 가장 안정적인 하드웨어를 사용한다 하더라도</a:t>
            </a:r>
            <a:endParaRPr lang="en-US" altLang="ko-KR" sz="1200" dirty="0"/>
          </a:p>
          <a:p>
            <a:r>
              <a:rPr lang="ko-KR" altLang="en-US" sz="1200" dirty="0"/>
              <a:t>예상치 못한 비트 플립 한번으로 시스템이 마비되어서 엄청난 피해가</a:t>
            </a:r>
            <a:r>
              <a:rPr lang="en-US" altLang="ko-KR" sz="1200" dirty="0"/>
              <a:t> </a:t>
            </a:r>
            <a:r>
              <a:rPr lang="ko-KR" altLang="en-US" sz="1200" dirty="0"/>
              <a:t>생길 수도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이를 물리적으로 피하는 방법은 하드디스크 복사본을 두거나 디스크 간 오류 감시를 하는 방식으로 해결할 수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RAID 0 </a:t>
            </a:r>
            <a:r>
              <a:rPr lang="ko-KR" altLang="en-US" sz="1200" dirty="0"/>
              <a:t>는 하드 여러 개를 하나로 보고 데이터를 저장합니다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속도는 가장 빠르지만</a:t>
            </a:r>
            <a:r>
              <a:rPr lang="en-US" altLang="ko-KR" sz="1200" dirty="0"/>
              <a:t>, </a:t>
            </a:r>
            <a:r>
              <a:rPr lang="ko-KR" altLang="en-US" sz="1200" dirty="0"/>
              <a:t>안정성은 </a:t>
            </a:r>
            <a:r>
              <a:rPr lang="en-US" altLang="ko-KR" sz="1200" dirty="0"/>
              <a:t>RAID</a:t>
            </a:r>
            <a:r>
              <a:rPr lang="ko-KR" altLang="en-US" sz="1200" dirty="0"/>
              <a:t>를 쓰지 않을 때와 동일합니다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RAID 1</a:t>
            </a:r>
            <a:r>
              <a:rPr lang="ko-KR" altLang="en-US" sz="1200" dirty="0"/>
              <a:t>은 디스크 </a:t>
            </a:r>
            <a:r>
              <a:rPr lang="ko-KR" altLang="en-US" sz="1200" dirty="0" err="1"/>
              <a:t>미러링으로</a:t>
            </a:r>
            <a:r>
              <a:rPr lang="ko-KR" altLang="en-US" sz="1200" dirty="0"/>
              <a:t> 두 디스크로 한 디스크처럼 동작합니다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ko-KR" altLang="en-US" sz="1200" dirty="0"/>
              <a:t>완전히 똑같은 디스크 두 개를 페어로 사용하기 때문에</a:t>
            </a:r>
            <a:br>
              <a:rPr lang="en-US" altLang="ko-KR" sz="1200" dirty="0"/>
            </a:br>
            <a:r>
              <a:rPr lang="ko-KR" altLang="en-US" sz="1200" dirty="0"/>
              <a:t>전체용량의 반 만을 실제로 사용합니다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RAID</a:t>
            </a:r>
            <a:r>
              <a:rPr lang="ko-KR" altLang="en-US" sz="1200" dirty="0"/>
              <a:t> </a:t>
            </a:r>
            <a:r>
              <a:rPr lang="en-US" altLang="ko-KR" sz="1200" dirty="0"/>
              <a:t>5</a:t>
            </a:r>
            <a:r>
              <a:rPr lang="ko-KR" altLang="en-US" sz="1200" dirty="0"/>
              <a:t>는 블록단위로 여러 디스크의 여러 블록 중 하나를 돌아가면서 선택하여</a:t>
            </a:r>
            <a:br>
              <a:rPr lang="en-US" altLang="ko-KR" sz="1200" dirty="0"/>
            </a:br>
            <a:r>
              <a:rPr lang="ko-KR" altLang="en-US" sz="1200" dirty="0"/>
              <a:t>이 한 블록을 패리티블록으로</a:t>
            </a:r>
            <a:r>
              <a:rPr lang="en-US" altLang="ko-KR" sz="1200" dirty="0"/>
              <a:t> </a:t>
            </a:r>
            <a:r>
              <a:rPr lang="ko-KR" altLang="en-US" sz="1200" dirty="0"/>
              <a:t>사용하여 안정성을 높이는 방식입니다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RAID</a:t>
            </a:r>
            <a:r>
              <a:rPr lang="ko-KR" altLang="en-US" sz="1200" dirty="0"/>
              <a:t> </a:t>
            </a:r>
            <a:r>
              <a:rPr lang="en-US" altLang="ko-KR" sz="1200" dirty="0"/>
              <a:t>0+1, 1+0</a:t>
            </a:r>
            <a:r>
              <a:rPr lang="ko-KR" altLang="en-US" sz="1200" dirty="0"/>
              <a:t> 은  </a:t>
            </a:r>
            <a:r>
              <a:rPr lang="en-US" altLang="ko-KR" sz="1200" dirty="0"/>
              <a:t>RAID 0</a:t>
            </a:r>
            <a:r>
              <a:rPr lang="ko-KR" altLang="en-US" sz="1200" dirty="0"/>
              <a:t>과 </a:t>
            </a:r>
            <a:r>
              <a:rPr lang="en-US" altLang="ko-KR" sz="1200" dirty="0"/>
              <a:t>RAID 1</a:t>
            </a:r>
            <a:r>
              <a:rPr lang="ko-KR" altLang="en-US" sz="1200" dirty="0"/>
              <a:t>을 섞어서 사용하는 방식입니다</a:t>
            </a:r>
            <a:r>
              <a:rPr lang="en-US" altLang="ko-KR" sz="1200" dirty="0"/>
              <a:t>.</a:t>
            </a:r>
          </a:p>
        </p:txBody>
      </p:sp>
      <p:pic>
        <p:nvPicPr>
          <p:cNvPr id="5" name="그림 4" descr="텍스트, 실린더이(가) 표시된 사진&#10;&#10;자동 생성된 설명">
            <a:extLst>
              <a:ext uri="{FF2B5EF4-FFF2-40B4-BE49-F238E27FC236}">
                <a16:creationId xmlns:a16="http://schemas.microsoft.com/office/drawing/2014/main" id="{DD1E922D-02B6-5DE4-249A-897838638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494" y="3305206"/>
            <a:ext cx="900966" cy="1425542"/>
          </a:xfrm>
          <a:prstGeom prst="rect">
            <a:avLst/>
          </a:prstGeom>
        </p:spPr>
      </p:pic>
      <p:pic>
        <p:nvPicPr>
          <p:cNvPr id="7" name="그림 6" descr="텍스트, 실린더, 양초이(가) 표시된 사진&#10;&#10;자동 생성된 설명">
            <a:extLst>
              <a:ext uri="{FF2B5EF4-FFF2-40B4-BE49-F238E27FC236}">
                <a16:creationId xmlns:a16="http://schemas.microsoft.com/office/drawing/2014/main" id="{31457FE2-11E5-538B-63ED-4E4F85CFD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988" y="3305206"/>
            <a:ext cx="906622" cy="1425543"/>
          </a:xfrm>
          <a:prstGeom prst="rect">
            <a:avLst/>
          </a:prstGeom>
        </p:spPr>
      </p:pic>
      <p:pic>
        <p:nvPicPr>
          <p:cNvPr id="9" name="그림 8" descr="텍스트, 스크린샷, 실린더, 일반 보급이(가) 표시된 사진&#10;&#10;자동 생성된 설명">
            <a:extLst>
              <a:ext uri="{FF2B5EF4-FFF2-40B4-BE49-F238E27FC236}">
                <a16:creationId xmlns:a16="http://schemas.microsoft.com/office/drawing/2014/main" id="{5C2664D8-29AA-CDFB-CD45-B96C53C19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787" y="3305208"/>
            <a:ext cx="1916594" cy="1425541"/>
          </a:xfrm>
          <a:prstGeom prst="rect">
            <a:avLst/>
          </a:prstGeom>
        </p:spPr>
      </p:pic>
      <p:pic>
        <p:nvPicPr>
          <p:cNvPr id="11" name="그림 10" descr="텍스트, 실린더이(가) 표시된 사진&#10;&#10;자동 생성된 설명">
            <a:extLst>
              <a:ext uri="{FF2B5EF4-FFF2-40B4-BE49-F238E27FC236}">
                <a16:creationId xmlns:a16="http://schemas.microsoft.com/office/drawing/2014/main" id="{524C6D2A-285B-8E89-5EC0-54E73464F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91" y="4730749"/>
            <a:ext cx="1526838" cy="1526838"/>
          </a:xfrm>
          <a:prstGeom prst="rect">
            <a:avLst/>
          </a:prstGeom>
        </p:spPr>
      </p:pic>
      <p:pic>
        <p:nvPicPr>
          <p:cNvPr id="13" name="그림 12" descr="텍스트, 실린더이(가) 표시된 사진&#10;&#10;자동 생성된 설명">
            <a:extLst>
              <a:ext uri="{FF2B5EF4-FFF2-40B4-BE49-F238E27FC236}">
                <a16:creationId xmlns:a16="http://schemas.microsoft.com/office/drawing/2014/main" id="{077D4A0A-C29E-7572-311A-FEBDA401C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1" y="4741664"/>
            <a:ext cx="1526839" cy="15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83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A020E-4085-88A8-58E6-8C61063A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네트워크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17CA89-1275-E701-A92F-D0D8B3A92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911051"/>
          </a:xfrm>
        </p:spPr>
        <p:txBody>
          <a:bodyPr/>
          <a:lstStyle/>
          <a:p>
            <a:r>
              <a:rPr lang="ko-KR" altLang="en-US" sz="1400" dirty="0"/>
              <a:t>컴퓨터는 기본적으로 계산처리를 위해 탄생하였고</a:t>
            </a:r>
            <a:r>
              <a:rPr lang="en-US" altLang="ko-KR" sz="1400" dirty="0"/>
              <a:t>, </a:t>
            </a:r>
            <a:r>
              <a:rPr lang="ko-KR" altLang="en-US" sz="1400" dirty="0"/>
              <a:t>현재까지도 컴퓨터는 계산 처리 장치가</a:t>
            </a:r>
            <a:br>
              <a:rPr lang="en-US" altLang="ko-KR" sz="1400" dirty="0"/>
            </a:br>
            <a:r>
              <a:rPr lang="ko-KR" altLang="en-US" sz="1400" dirty="0"/>
              <a:t>핵심 장치로 설계되고 사용되고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네트워크는 컴퓨터 간의 통신을 위한 장치로 계산 처리 장치만큼이나 중요한 기능이고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오늘날에는 다양한 방식의 네트워크 통신 방식을 사용합니다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네트워크의 자세한 내용은 네트워크 시간에 다루기 때문에 깊게는 하지 않겠습니다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네트워크는 </a:t>
            </a:r>
            <a:r>
              <a:rPr lang="en-US" altLang="ko-KR" sz="1400" dirty="0"/>
              <a:t>OSI </a:t>
            </a:r>
            <a:r>
              <a:rPr lang="ko-KR" altLang="en-US" sz="1400" dirty="0"/>
              <a:t>계층 프로토콜을 사용하여 통신을 수행합니다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IP,</a:t>
            </a:r>
            <a:r>
              <a:rPr lang="ko-KR" altLang="en-US" sz="1400" dirty="0"/>
              <a:t> </a:t>
            </a:r>
            <a:r>
              <a:rPr lang="en-US" altLang="ko-KR" sz="1400" dirty="0"/>
              <a:t>ICMP,</a:t>
            </a:r>
            <a:r>
              <a:rPr lang="ko-KR" altLang="en-US" sz="1400" dirty="0"/>
              <a:t> </a:t>
            </a:r>
            <a:r>
              <a:rPr lang="en-US" altLang="ko-KR" sz="1400" dirty="0"/>
              <a:t>TCP,</a:t>
            </a:r>
            <a:r>
              <a:rPr lang="ko-KR" altLang="en-US" sz="1400" dirty="0"/>
              <a:t> </a:t>
            </a:r>
            <a:r>
              <a:rPr lang="en-US" altLang="ko-KR" sz="1400" dirty="0"/>
              <a:t>UDP, SSL, FTP, SMTP, HTTP, DHCP, DNS </a:t>
            </a:r>
            <a:r>
              <a:rPr lang="ko-KR" altLang="en-US" sz="1400" dirty="0"/>
              <a:t>등이 모두 네트워크와 연결된 개념입니다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일반적으로 사용하는 네트워크 선을 </a:t>
            </a:r>
            <a:r>
              <a:rPr lang="en-US" altLang="ko-KR" sz="1400" dirty="0"/>
              <a:t>UTP</a:t>
            </a:r>
            <a:r>
              <a:rPr lang="ko-KR" altLang="en-US" sz="1400" dirty="0"/>
              <a:t>라고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기가급의 인터넷이나 기업에서는 광케이블을 사용합니다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UTP</a:t>
            </a:r>
            <a:r>
              <a:rPr lang="ko-KR" altLang="en-US" sz="1400" dirty="0"/>
              <a:t>는 전기전달방식이기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물리 해킹이나</a:t>
            </a:r>
            <a:r>
              <a:rPr lang="en-US" altLang="ko-KR" sz="1400" dirty="0"/>
              <a:t> </a:t>
            </a:r>
            <a:r>
              <a:rPr lang="ko-KR" altLang="en-US" sz="1400" dirty="0"/>
              <a:t>속도의 한계가 있지만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광케이블은 빛의 속도로 직접 전달하는 방식이기에</a:t>
            </a:r>
            <a:r>
              <a:rPr lang="en-US" altLang="ko-KR" sz="1400" dirty="0"/>
              <a:t> </a:t>
            </a:r>
            <a:r>
              <a:rPr lang="ko-KR" altLang="en-US" sz="1400" dirty="0"/>
              <a:t>이런 단점들을 해결할 수 있습니다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 descr="케이블이(가) 표시된 사진&#10;&#10;자동 생성된 설명">
            <a:extLst>
              <a:ext uri="{FF2B5EF4-FFF2-40B4-BE49-F238E27FC236}">
                <a16:creationId xmlns:a16="http://schemas.microsoft.com/office/drawing/2014/main" id="{5213510D-1F99-591D-B4CC-CE118692E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938" y="3988646"/>
            <a:ext cx="2168136" cy="2168136"/>
          </a:xfrm>
          <a:prstGeom prst="rect">
            <a:avLst/>
          </a:prstGeom>
        </p:spPr>
      </p:pic>
      <p:pic>
        <p:nvPicPr>
          <p:cNvPr id="7" name="그림 6" descr="텍스트, 스케치, 도표, 그림이(가) 표시된 사진&#10;&#10;자동 생성된 설명">
            <a:extLst>
              <a:ext uri="{FF2B5EF4-FFF2-40B4-BE49-F238E27FC236}">
                <a16:creationId xmlns:a16="http://schemas.microsoft.com/office/drawing/2014/main" id="{24558449-0CBE-5863-93ED-B3E7FCC2E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787" y="2326121"/>
            <a:ext cx="33528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87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31B8A-B643-0A80-95AD-10410BC6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서버와 클라이언트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C43A8-D013-F45D-B6E6-313D73DF5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/>
              <a:t>네트워크가 상용화 되면서 일대일</a:t>
            </a:r>
            <a:r>
              <a:rPr lang="en-US" altLang="ko-KR" sz="1600" dirty="0"/>
              <a:t>(Unicast)</a:t>
            </a:r>
            <a:r>
              <a:rPr lang="ko-KR" altLang="en-US" sz="1600" dirty="0"/>
              <a:t> 방식에서</a:t>
            </a:r>
            <a:r>
              <a:rPr lang="en-US" altLang="ko-KR" sz="1600" dirty="0"/>
              <a:t> </a:t>
            </a:r>
            <a:r>
              <a:rPr lang="ko-KR" altLang="en-US" sz="1600" dirty="0"/>
              <a:t>다양한 방식으로 통신이 이루어지게 되고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오늘날에는 서비스를 제공하는 서버와 서비스를 받는 클라이언트로 분류해서 부르게 됩니다</a:t>
            </a:r>
            <a:r>
              <a:rPr lang="en-US" altLang="ko-KR" sz="1600" dirty="0"/>
              <a:t>. (OR P2P)</a:t>
            </a:r>
          </a:p>
          <a:p>
            <a:r>
              <a:rPr lang="ko-KR" altLang="en-US" sz="1600" dirty="0"/>
              <a:t>보통 서버는 일반적인 운영체제 보다 조금 더 특화된 서버용 운영체제를 사용합니다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Window</a:t>
            </a:r>
            <a:r>
              <a:rPr lang="ko-KR" altLang="en-US" sz="1600" dirty="0"/>
              <a:t> </a:t>
            </a:r>
            <a:r>
              <a:rPr lang="en-US" altLang="ko-KR" sz="1600" dirty="0"/>
              <a:t>Server</a:t>
            </a:r>
            <a:r>
              <a:rPr lang="ko-KR" altLang="en-US" sz="1600" dirty="0"/>
              <a:t>는 최적화된</a:t>
            </a:r>
            <a:r>
              <a:rPr lang="en-US" altLang="ko-KR" sz="1600" dirty="0"/>
              <a:t> GUI</a:t>
            </a:r>
            <a:r>
              <a:rPr lang="ko-KR" altLang="en-US" sz="1600" dirty="0"/>
              <a:t>와 서버관리자를 기본적으로 지원하여 </a:t>
            </a:r>
            <a:r>
              <a:rPr lang="en-US" altLang="ko-KR" sz="1600" dirty="0"/>
              <a:t>HTTP </a:t>
            </a:r>
            <a:r>
              <a:rPr lang="ko-KR" altLang="en-US" sz="1600" dirty="0"/>
              <a:t>등의 서버 뿐만 아니라</a:t>
            </a:r>
            <a:br>
              <a:rPr lang="en-US" altLang="ko-KR" sz="1600" dirty="0"/>
            </a:br>
            <a:r>
              <a:rPr lang="en-US" altLang="ko-KR" sz="1600" dirty="0"/>
              <a:t>PXE,</a:t>
            </a:r>
            <a:r>
              <a:rPr lang="ko-KR" altLang="en-US" sz="1600" dirty="0"/>
              <a:t> </a:t>
            </a:r>
            <a:r>
              <a:rPr lang="en-US" altLang="ko-KR" sz="1600" dirty="0"/>
              <a:t>DHCP </a:t>
            </a:r>
            <a:r>
              <a:rPr lang="ko-KR" altLang="en-US" sz="1600" dirty="0"/>
              <a:t>등의 서버도 </a:t>
            </a:r>
            <a:r>
              <a:rPr lang="en-US" altLang="ko-KR" sz="1600" dirty="0"/>
              <a:t>GUI</a:t>
            </a:r>
            <a:r>
              <a:rPr lang="ko-KR" altLang="en-US" sz="1600" dirty="0"/>
              <a:t>형태로 다룰 수 있는 운영체제 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또한</a:t>
            </a:r>
            <a:r>
              <a:rPr lang="en-US" altLang="ko-KR" sz="1600" dirty="0"/>
              <a:t>, </a:t>
            </a:r>
            <a:r>
              <a:rPr lang="ko-KR" altLang="en-US" sz="1600" dirty="0"/>
              <a:t>가상머신 </a:t>
            </a:r>
            <a:r>
              <a:rPr lang="en-US" altLang="ko-KR" sz="1600" dirty="0"/>
              <a:t>Hyper-V</a:t>
            </a:r>
            <a:r>
              <a:rPr lang="ko-KR" altLang="en-US" sz="1600" dirty="0"/>
              <a:t>를 지원하고</a:t>
            </a:r>
            <a:r>
              <a:rPr lang="en-US" altLang="ko-KR" sz="1600" dirty="0"/>
              <a:t>, </a:t>
            </a:r>
            <a:r>
              <a:rPr lang="ko-KR" altLang="en-US" sz="1600" dirty="0"/>
              <a:t>가상머신을 최대 </a:t>
            </a:r>
            <a:r>
              <a:rPr lang="en-US" altLang="ko-KR" sz="1600" dirty="0"/>
              <a:t>64</a:t>
            </a:r>
            <a:r>
              <a:rPr lang="ko-KR" altLang="en-US" sz="1600" dirty="0"/>
              <a:t>개까지 만들 수 있어</a:t>
            </a:r>
            <a:br>
              <a:rPr lang="en-US" altLang="ko-KR" sz="1600" dirty="0"/>
            </a:br>
            <a:r>
              <a:rPr lang="ko-KR" altLang="en-US" sz="1600" dirty="0"/>
              <a:t>한 컴퓨터에 </a:t>
            </a:r>
            <a:r>
              <a:rPr lang="en-US" altLang="ko-KR" sz="1600" dirty="0"/>
              <a:t>64 + 1</a:t>
            </a:r>
            <a:r>
              <a:rPr lang="ko-KR" altLang="en-US" sz="1600" dirty="0"/>
              <a:t>가지 서비스를 독립적으로 운영할 수 있습니다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Ubuntu</a:t>
            </a:r>
            <a:r>
              <a:rPr lang="ko-KR" altLang="en-US" sz="1600" dirty="0"/>
              <a:t> </a:t>
            </a:r>
            <a:r>
              <a:rPr lang="en-US" altLang="ko-KR" sz="1600" dirty="0"/>
              <a:t>Server</a:t>
            </a:r>
            <a:r>
              <a:rPr lang="ko-KR" altLang="en-US" sz="1600" dirty="0"/>
              <a:t>는 </a:t>
            </a:r>
            <a:r>
              <a:rPr lang="en-US" altLang="ko-KR" sz="1600" dirty="0"/>
              <a:t>CLI</a:t>
            </a:r>
            <a:r>
              <a:rPr lang="ko-KR" altLang="en-US" sz="1600" dirty="0"/>
              <a:t>의 장점인 상당히 가벼운 운영체제라는 점과 </a:t>
            </a:r>
            <a:r>
              <a:rPr lang="en-US" altLang="ko-KR" sz="1600" dirty="0"/>
              <a:t>GUI</a:t>
            </a:r>
            <a:r>
              <a:rPr lang="ko-KR" altLang="en-US" sz="1600" dirty="0"/>
              <a:t>를 완전히 제거하여</a:t>
            </a:r>
            <a:br>
              <a:rPr lang="en-US" altLang="ko-KR" sz="1600" dirty="0"/>
            </a:br>
            <a:r>
              <a:rPr lang="ko-KR" altLang="en-US" sz="1600" dirty="0"/>
              <a:t>더욱 더 자원을 효율적으로 사용하도록 하였습니다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7078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4EA81-044C-59B7-C0AD-63988D38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Hyper-V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5EE3AF-A0FC-8D76-0F8B-70843E8C0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800" dirty="0"/>
              <a:t>가상머신은 하나의 운영체제 내에서 다른 운영체제를 실행하면서 독립적인 두 컴퓨터 인 것처럼</a:t>
            </a:r>
            <a:br>
              <a:rPr lang="en-US" altLang="ko-KR" sz="1800" dirty="0"/>
            </a:br>
            <a:r>
              <a:rPr lang="ko-KR" altLang="en-US" sz="1800" dirty="0"/>
              <a:t>실행하도록 해주는 컨테이너 시스템입니다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ko-KR" altLang="en-US" sz="1800" dirty="0"/>
              <a:t>가상머신은 </a:t>
            </a:r>
            <a:r>
              <a:rPr lang="ko-KR" altLang="en-US" sz="1800" dirty="0" err="1"/>
              <a:t>버추얼박스</a:t>
            </a:r>
            <a:r>
              <a:rPr lang="en-US" altLang="ko-KR" sz="1800" dirty="0"/>
              <a:t>, VM</a:t>
            </a:r>
            <a:r>
              <a:rPr lang="ko-KR" altLang="en-US" sz="1800" dirty="0" err="1"/>
              <a:t>웨어</a:t>
            </a:r>
            <a:r>
              <a:rPr lang="ko-KR" altLang="en-US" sz="1800" dirty="0"/>
              <a:t> 등 다양한 </a:t>
            </a:r>
            <a:r>
              <a:rPr lang="ko-KR" altLang="en-US" sz="1800" dirty="0" err="1"/>
              <a:t>머신들이</a:t>
            </a:r>
            <a:r>
              <a:rPr lang="ko-KR" altLang="en-US" sz="1800" dirty="0"/>
              <a:t> 존재하지만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ko-KR" altLang="en-US" sz="1800" dirty="0"/>
              <a:t>윈도우자체에서 지원하는 </a:t>
            </a:r>
            <a:r>
              <a:rPr lang="en-US" altLang="ko-KR" sz="1800" dirty="0"/>
              <a:t>Hyper-V</a:t>
            </a:r>
            <a:r>
              <a:rPr lang="ko-KR" altLang="en-US" sz="1800" dirty="0"/>
              <a:t>는 여타 가상머신과 다르게 윈도우 환경에서 사용하기 용이하고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ko-KR" altLang="en-US" sz="1800" dirty="0"/>
              <a:t>편한 접근방식과 </a:t>
            </a:r>
            <a:r>
              <a:rPr lang="ko-KR" altLang="en-US" sz="1800" dirty="0" err="1"/>
              <a:t>검사점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관리등의</a:t>
            </a:r>
            <a:r>
              <a:rPr lang="ko-KR" altLang="en-US" sz="1800" dirty="0"/>
              <a:t> 이유로 다양한 방식으로 사용될 수 있습니다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altLang="ko-KR" sz="1800" dirty="0">
                <a:hlinkClick r:id="rId2"/>
              </a:rPr>
              <a:t>https://learn.microsoft.com/ko-kr/virtualization/hyper-v-on-windows/quick-start/enable-hyper-v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Hyper-V</a:t>
            </a:r>
            <a:r>
              <a:rPr lang="ko-KR" altLang="en-US" sz="1800" dirty="0"/>
              <a:t>는 윈도우 프로 버전이거나 윈도우 서버 버전에서만 사용 가능 합니다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9672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B980A-D505-AC26-2D0C-F95B2266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우분투 서버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F77E3A-EBAE-2A56-6B90-06154FD5C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/>
              <a:t>리눅스 운영 체제는 오늘날 다양하게 존재하고</a:t>
            </a:r>
            <a:r>
              <a:rPr lang="en-US" altLang="ko-KR" sz="1600" dirty="0"/>
              <a:t>, </a:t>
            </a:r>
            <a:r>
              <a:rPr lang="ko-KR" altLang="en-US" sz="1600" dirty="0"/>
              <a:t>용도에 따라 특화된 리눅스도 존재합니다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보통 우분투</a:t>
            </a:r>
            <a:r>
              <a:rPr lang="en-US" altLang="ko-KR" sz="1600" dirty="0"/>
              <a:t>, Cent OS, </a:t>
            </a:r>
            <a:r>
              <a:rPr lang="ko-KR" altLang="en-US" sz="1600" dirty="0" err="1"/>
              <a:t>페도라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데비안</a:t>
            </a:r>
            <a:r>
              <a:rPr lang="ko-KR" altLang="en-US" sz="1600" dirty="0"/>
              <a:t> 등이 사용됩니다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이번에는 우분투 서버로 사용하겠습니다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우분투</a:t>
            </a:r>
            <a:r>
              <a:rPr lang="en-US" altLang="ko-KR" sz="1600" dirty="0"/>
              <a:t>(</a:t>
            </a:r>
            <a:r>
              <a:rPr lang="ko-KR" altLang="en-US" sz="1600" dirty="0"/>
              <a:t>서버</a:t>
            </a:r>
            <a:r>
              <a:rPr lang="en-US" altLang="ko-KR" sz="1600" dirty="0"/>
              <a:t>)</a:t>
            </a:r>
            <a:r>
              <a:rPr lang="ko-KR" altLang="en-US" sz="1600" dirty="0"/>
              <a:t>는 가장 널리 쓰이는 오픈소스 리눅스 </a:t>
            </a:r>
            <a:r>
              <a:rPr lang="ko-KR" altLang="en-US" sz="1600" dirty="0" err="1"/>
              <a:t>배포판</a:t>
            </a:r>
            <a:r>
              <a:rPr lang="ko-KR" altLang="en-US" sz="1600" dirty="0"/>
              <a:t> 중 하나입니다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데스크탑 뿐만 아니라</a:t>
            </a:r>
            <a:r>
              <a:rPr lang="en-US" altLang="ko-KR" sz="1600" dirty="0"/>
              <a:t>, </a:t>
            </a:r>
            <a:r>
              <a:rPr lang="ko-KR" altLang="en-US" sz="1600" dirty="0"/>
              <a:t>서버</a:t>
            </a:r>
            <a:r>
              <a:rPr lang="en-US" altLang="ko-KR" sz="1600" dirty="0"/>
              <a:t>, IOT, </a:t>
            </a:r>
            <a:r>
              <a:rPr lang="ko-KR" altLang="en-US" sz="1600" dirty="0" err="1"/>
              <a:t>라즈베리파이</a:t>
            </a:r>
            <a:r>
              <a:rPr lang="en-US" altLang="ko-KR" sz="1600" dirty="0"/>
              <a:t>,</a:t>
            </a:r>
            <a:r>
              <a:rPr lang="ko-KR" altLang="en-US" sz="1600" dirty="0"/>
              <a:t> 키오스크에도 커스터마이징 하여 사용되고 있습니다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>
                <a:hlinkClick r:id="rId2"/>
              </a:rPr>
              <a:t>https://ubuntu.com/download/server</a:t>
            </a:r>
            <a:endParaRPr lang="en-US" altLang="ko-KR" sz="1600" dirty="0"/>
          </a:p>
          <a:p>
            <a:r>
              <a:rPr lang="ko-KR" altLang="en-US" sz="1600" dirty="0"/>
              <a:t>우분투 서버를 </a:t>
            </a:r>
            <a:r>
              <a:rPr lang="en-US" altLang="ko-KR" sz="1600" dirty="0"/>
              <a:t>Hyper-V</a:t>
            </a:r>
            <a:r>
              <a:rPr lang="ko-KR" altLang="en-US" sz="1600" dirty="0"/>
              <a:t>에 설치하거나 컴퓨터에 바로 설치하여 사용하면 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420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5D72E-0C70-5A10-A83A-452DD9070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시작 전</a:t>
            </a:r>
            <a:r>
              <a:rPr lang="en-US" altLang="ko-KR" dirty="0"/>
              <a:t> </a:t>
            </a:r>
            <a:r>
              <a:rPr lang="ko-KR" altLang="en-US" dirty="0"/>
              <a:t>전달사항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7418B-F9BC-D239-B721-DEB13AC6F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수업시간에 진행한 실습은 모두 과제입니다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수업시간에 언급하지 않은 내용도 과제에 포함될 수 있습니다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특정 인원이나 피치못할 사정이 있어 수업을 못할 경우</a:t>
            </a:r>
            <a:r>
              <a:rPr lang="en-US" altLang="ko-KR" dirty="0"/>
              <a:t> 2</a:t>
            </a:r>
            <a:r>
              <a:rPr lang="ko-KR" altLang="en-US" dirty="0"/>
              <a:t>월 이후를 보강주로</a:t>
            </a:r>
            <a:br>
              <a:rPr lang="en-US" altLang="ko-KR" dirty="0"/>
            </a:br>
            <a:r>
              <a:rPr lang="ko-KR" altLang="en-US" dirty="0"/>
              <a:t>사용될 수 있습니다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모든 </a:t>
            </a:r>
            <a:r>
              <a:rPr lang="en-US" altLang="ko-KR" dirty="0"/>
              <a:t>PPT</a:t>
            </a:r>
            <a:r>
              <a:rPr lang="ko-KR" altLang="en-US" dirty="0"/>
              <a:t>는 출처가 빈약한 부분이 있어 제 </a:t>
            </a:r>
            <a:r>
              <a:rPr lang="en-US" altLang="ko-KR" dirty="0"/>
              <a:t>3</a:t>
            </a:r>
            <a:r>
              <a:rPr lang="ko-KR" altLang="en-US" dirty="0"/>
              <a:t>자에 대한 공개는 허용하지 않습니다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27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3E999-E4B1-4FF4-AB64-40532DF5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tailscale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30689F-2525-A5CA-99BC-17F5B9ED3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033027"/>
          </a:xfrm>
        </p:spPr>
        <p:txBody>
          <a:bodyPr/>
          <a:lstStyle/>
          <a:p>
            <a:r>
              <a:rPr lang="en-US" altLang="ko-KR" sz="1600" dirty="0" err="1"/>
              <a:t>Tailscale</a:t>
            </a:r>
            <a:r>
              <a:rPr lang="ko-KR" altLang="en-US" sz="1600" dirty="0"/>
              <a:t>은 </a:t>
            </a:r>
            <a:r>
              <a:rPr lang="en-US" altLang="ko-KR" sz="1600" dirty="0"/>
              <a:t>VPN(Virtual Private Network)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요즘에는 다양한 </a:t>
            </a:r>
            <a:r>
              <a:rPr lang="en-US" altLang="ko-KR" sz="1600" dirty="0"/>
              <a:t>VPN</a:t>
            </a:r>
            <a:r>
              <a:rPr lang="ko-KR" altLang="en-US" sz="1600" dirty="0"/>
              <a:t>들이 존재하지만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이들은 보통 </a:t>
            </a:r>
            <a:r>
              <a:rPr lang="en-US" altLang="ko-KR" sz="1600" dirty="0"/>
              <a:t>IP</a:t>
            </a:r>
            <a:r>
              <a:rPr lang="ko-KR" altLang="en-US" sz="1600" dirty="0"/>
              <a:t>를 가리거나 우회하여 작업등을 수행하는 용도로 사용되는 편입니다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원래 </a:t>
            </a:r>
            <a:r>
              <a:rPr lang="en-US" altLang="ko-KR" sz="1600" dirty="0"/>
              <a:t>VPN</a:t>
            </a:r>
            <a:r>
              <a:rPr lang="ko-KR" altLang="en-US" sz="1600" dirty="0"/>
              <a:t>은 가상 사설망으로 가상의 네트워크집단을 형성해서</a:t>
            </a:r>
            <a:br>
              <a:rPr lang="en-US" altLang="ko-KR" sz="1600" dirty="0"/>
            </a:br>
            <a:r>
              <a:rPr lang="ko-KR" altLang="en-US" sz="1600" dirty="0" err="1"/>
              <a:t>그들끼리</a:t>
            </a:r>
            <a:r>
              <a:rPr lang="ko-KR" altLang="en-US" sz="1600" dirty="0"/>
              <a:t> 데이터를 주고받는 것이 </a:t>
            </a:r>
            <a:r>
              <a:rPr lang="en-US" altLang="ko-KR" sz="1600" dirty="0"/>
              <a:t>VPN</a:t>
            </a:r>
            <a:r>
              <a:rPr lang="ko-KR" altLang="en-US" sz="1600" dirty="0"/>
              <a:t>의 정의에 가깝습니다</a:t>
            </a:r>
            <a:r>
              <a:rPr lang="en-US" altLang="ko-KR" sz="1600" dirty="0"/>
              <a:t>. (</a:t>
            </a:r>
            <a:r>
              <a:rPr lang="ko-KR" altLang="en-US" sz="1600" dirty="0"/>
              <a:t>비밀단체 형태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물론 일반적인 </a:t>
            </a:r>
            <a:r>
              <a:rPr lang="en-US" altLang="ko-KR" sz="1600" dirty="0"/>
              <a:t>VPN</a:t>
            </a:r>
            <a:r>
              <a:rPr lang="ko-KR" altLang="en-US" sz="1600" dirty="0"/>
              <a:t>도 공급자와의 사설망을 구성하는 것이기 때문에 </a:t>
            </a:r>
            <a:r>
              <a:rPr lang="en-US" altLang="ko-KR" sz="1600" dirty="0"/>
              <a:t>VPN</a:t>
            </a:r>
            <a:r>
              <a:rPr lang="ko-KR" altLang="en-US" sz="1600" dirty="0"/>
              <a:t>이라 부를 수 있는 것입니다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컴퓨터가 </a:t>
            </a:r>
            <a:r>
              <a:rPr lang="en-US" altLang="ko-KR" sz="1600" dirty="0"/>
              <a:t>VPN</a:t>
            </a:r>
            <a:r>
              <a:rPr lang="ko-KR" altLang="en-US" sz="1600" dirty="0"/>
              <a:t>을 감지하거나 사용자가 지정을 해주면</a:t>
            </a:r>
            <a:r>
              <a:rPr lang="en-US" altLang="ko-KR" sz="1600" dirty="0"/>
              <a:t>, IP</a:t>
            </a:r>
            <a:r>
              <a:rPr lang="ko-KR" altLang="en-US" sz="1600" dirty="0"/>
              <a:t>를 찾을 때 공용망보다 먼저 </a:t>
            </a:r>
            <a:r>
              <a:rPr lang="en-US" altLang="ko-KR" sz="1600" dirty="0"/>
              <a:t>VPN</a:t>
            </a:r>
            <a:r>
              <a:rPr lang="ko-KR" altLang="en-US" sz="1600" dirty="0"/>
              <a:t>을 찾게 되고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이때</a:t>
            </a:r>
            <a:r>
              <a:rPr lang="en-US" altLang="ko-KR" sz="1600" dirty="0"/>
              <a:t>, </a:t>
            </a:r>
            <a:r>
              <a:rPr lang="ko-KR" altLang="en-US" sz="1600" dirty="0"/>
              <a:t>찾을 수 없다는 신호가 뜨면 그때 </a:t>
            </a:r>
            <a:r>
              <a:rPr lang="en-US" altLang="ko-KR" sz="1600" dirty="0"/>
              <a:t>VPN</a:t>
            </a:r>
            <a:r>
              <a:rPr lang="ko-KR" altLang="en-US" sz="1600" dirty="0"/>
              <a:t>이 공용망을 연결해주어 외부와 통신하는 방식을 사용합니다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>
                <a:hlinkClick r:id="rId2"/>
              </a:rPr>
              <a:t>https://tailscale.com/</a:t>
            </a:r>
            <a:endParaRPr lang="en-US" altLang="ko-KR" sz="1600" dirty="0"/>
          </a:p>
          <a:p>
            <a:r>
              <a:rPr lang="ko-KR" altLang="en-US" sz="1600" dirty="0"/>
              <a:t>이를 통해 안정적인 </a:t>
            </a:r>
            <a:r>
              <a:rPr lang="en-US" altLang="ko-KR" sz="1600" dirty="0"/>
              <a:t>RDP, SSH, Virtual DNS</a:t>
            </a:r>
            <a:r>
              <a:rPr lang="ko-KR" altLang="en-US" sz="1600" dirty="0"/>
              <a:t>접속 등 다양한 작업들이 가능해집니다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0822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4BC02-57FD-AD7F-6228-796FA8C2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VPN,</a:t>
            </a:r>
            <a:r>
              <a:rPr lang="ko-KR" altLang="en-US" dirty="0"/>
              <a:t> </a:t>
            </a:r>
            <a:r>
              <a:rPr lang="en-US" altLang="ko-KR" dirty="0"/>
              <a:t>RDP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3AE5-4C9A-1BDE-0F3D-7CDB9250E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600" dirty="0"/>
              <a:t>VPN(Virtual Private Network)</a:t>
            </a:r>
            <a:r>
              <a:rPr lang="ko-KR" altLang="en-US" sz="1600" dirty="0"/>
              <a:t>은</a:t>
            </a:r>
            <a:r>
              <a:rPr lang="en-US" altLang="ko-KR" sz="1600" dirty="0"/>
              <a:t> </a:t>
            </a:r>
            <a:r>
              <a:rPr lang="ko-KR" altLang="en-US" sz="1600" dirty="0"/>
              <a:t>가상 </a:t>
            </a:r>
            <a:r>
              <a:rPr lang="ko-KR" altLang="en-US" sz="1600" dirty="0" err="1"/>
              <a:t>사설망이고</a:t>
            </a:r>
            <a:r>
              <a:rPr lang="en-US" altLang="ko-KR" sz="1600" dirty="0"/>
              <a:t>, RDP(Remote Desktop Protocol)</a:t>
            </a:r>
            <a:r>
              <a:rPr lang="ko-KR" altLang="en-US" sz="1600" dirty="0"/>
              <a:t>은</a:t>
            </a:r>
            <a:r>
              <a:rPr lang="en-US" altLang="ko-KR" sz="1600" dirty="0"/>
              <a:t> </a:t>
            </a:r>
            <a:r>
              <a:rPr lang="ko-KR" altLang="en-US" sz="1600" dirty="0"/>
              <a:t>원격 접속 프로토콜입니다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RDP</a:t>
            </a:r>
            <a:r>
              <a:rPr lang="ko-KR" altLang="en-US" sz="1600" dirty="0"/>
              <a:t>은 마이크로 소프트에서 만든 윈도우 운영체제에서 원격접속을 수행하기 위해 만든 프로토콜입니다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프로토콜을 수행하기 위해 </a:t>
            </a:r>
            <a:r>
              <a:rPr lang="en-US" altLang="ko-KR" sz="1600" dirty="0"/>
              <a:t>TCP:3389</a:t>
            </a:r>
            <a:r>
              <a:rPr lang="ko-KR" altLang="en-US" sz="1600" dirty="0"/>
              <a:t>를 사용하고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데이터를 실시간 주고받기 위해 </a:t>
            </a:r>
            <a:r>
              <a:rPr lang="en-US" altLang="ko-KR" sz="1600" dirty="0"/>
              <a:t>UDP:3389</a:t>
            </a:r>
            <a:r>
              <a:rPr lang="ko-KR" altLang="en-US" sz="1600" dirty="0"/>
              <a:t>를 사용합니다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RDP</a:t>
            </a:r>
            <a:r>
              <a:rPr lang="ko-KR" altLang="en-US" sz="1600" dirty="0"/>
              <a:t>는 많은 사용자들이 이용하는 만큼 포트 </a:t>
            </a:r>
            <a:r>
              <a:rPr lang="en-US" altLang="ko-KR" sz="1600" dirty="0"/>
              <a:t>3389</a:t>
            </a:r>
            <a:r>
              <a:rPr lang="ko-KR" altLang="en-US" sz="1600" dirty="0"/>
              <a:t>는 잘 알려진 포트가 되었습니다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ko-KR" altLang="en-US" sz="1600" dirty="0"/>
              <a:t>그래서 많은 해커들이 </a:t>
            </a:r>
            <a:r>
              <a:rPr lang="en-US" altLang="ko-KR" sz="1600" dirty="0"/>
              <a:t>3389</a:t>
            </a:r>
            <a:r>
              <a:rPr lang="ko-KR" altLang="en-US" sz="1600" dirty="0"/>
              <a:t>포트로 뚫고 들어오는 </a:t>
            </a:r>
            <a:r>
              <a:rPr lang="en-US" altLang="ko-KR" sz="1600" dirty="0"/>
              <a:t>RDP</a:t>
            </a:r>
            <a:r>
              <a:rPr lang="ko-KR" altLang="en-US" sz="1600" dirty="0"/>
              <a:t>공격을 시도하는 경우가 많습니다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ko-KR" altLang="en-US" sz="1600" dirty="0"/>
              <a:t>컴퓨터 비밀번호가 걸려있지 않거나 전사공격 대처를 해 놓지 않아 공격을 당하고 정보들을 갈취하거나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 err="1"/>
              <a:t>백도어</a:t>
            </a:r>
            <a:r>
              <a:rPr lang="ko-KR" altLang="en-US" sz="1600" dirty="0"/>
              <a:t> 프로그램</a:t>
            </a:r>
            <a:r>
              <a:rPr lang="en-US" altLang="ko-KR" sz="1600" dirty="0"/>
              <a:t>, </a:t>
            </a:r>
            <a:r>
              <a:rPr lang="ko-KR" altLang="en-US" sz="1600" dirty="0"/>
              <a:t>백신 무력화 프로그램을 심는 등의 악성프로그램을 설치할 수도 있습니다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(</a:t>
            </a:r>
            <a:r>
              <a:rPr lang="ko-KR" altLang="en-US" sz="1600" dirty="0"/>
              <a:t>그러니까 비밀번호 잘 걸어 두고</a:t>
            </a:r>
            <a:r>
              <a:rPr lang="en-US" altLang="ko-KR" sz="1600" dirty="0"/>
              <a:t>,</a:t>
            </a:r>
            <a:r>
              <a:rPr lang="ko-KR" altLang="en-US" sz="1600" dirty="0"/>
              <a:t> 백신 이용을 잘 하자</a:t>
            </a:r>
            <a:r>
              <a:rPr lang="en-US" altLang="ko-KR" sz="1600" dirty="0"/>
              <a:t>, </a:t>
            </a:r>
            <a:r>
              <a:rPr lang="ko-KR" altLang="en-US" sz="1600" dirty="0"/>
              <a:t>아니면 포트 포워딩을 하면 됩니다</a:t>
            </a:r>
            <a:r>
              <a:rPr lang="en-US" altLang="ko-KR" sz="16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952477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659FC-57D2-4884-DBCA-D544000BA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원격 데스크톱</a:t>
            </a:r>
            <a:r>
              <a:rPr lang="en-US" altLang="ko-KR" dirty="0"/>
              <a:t>, putty,</a:t>
            </a:r>
            <a:r>
              <a:rPr lang="ko-KR" altLang="en-US" dirty="0"/>
              <a:t> </a:t>
            </a:r>
            <a:r>
              <a:rPr lang="en-US" altLang="ko-KR" dirty="0"/>
              <a:t>parsec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1F5909-C45D-6BA4-CD84-F6B5F6E2E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400" dirty="0"/>
              <a:t>MSTSC(Microsoft Terminal Services Client)</a:t>
            </a:r>
            <a:r>
              <a:rPr lang="ko-KR" altLang="en-US" sz="1400" dirty="0"/>
              <a:t>는  마이크로 소프트에서 지원하는 원격 데스크톱 프로그램입니다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GUI(5</a:t>
            </a:r>
            <a:r>
              <a:rPr lang="ko-KR" altLang="en-US" sz="1400" dirty="0"/>
              <a:t>프레임 가량</a:t>
            </a:r>
            <a:r>
              <a:rPr lang="en-US" altLang="ko-KR" sz="1400" dirty="0"/>
              <a:t>)</a:t>
            </a:r>
            <a:r>
              <a:rPr lang="ko-KR" altLang="en-US" sz="1400" dirty="0"/>
              <a:t>를 띄워주면서 마우스와 키보드입력을 최대한 제약없이 사용하게</a:t>
            </a:r>
            <a:r>
              <a:rPr lang="en-US" altLang="ko-KR" sz="1400" dirty="0"/>
              <a:t> </a:t>
            </a:r>
            <a:r>
              <a:rPr lang="ko-KR" altLang="en-US" sz="1400" dirty="0"/>
              <a:t>해줍니다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또한 오디오 가상드라이버를 자동으로 활성화 하여 오디오 데이터도 받을 수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Putty</a:t>
            </a:r>
            <a:r>
              <a:rPr lang="ko-KR" altLang="en-US" sz="1400" dirty="0"/>
              <a:t>는 </a:t>
            </a:r>
            <a:r>
              <a:rPr lang="en-US" altLang="ko-KR" sz="1400" dirty="0"/>
              <a:t>SSH(</a:t>
            </a:r>
            <a:r>
              <a:rPr lang="ko-KR" altLang="en-US" sz="1400" dirty="0"/>
              <a:t>포트</a:t>
            </a:r>
            <a:r>
              <a:rPr lang="en-US" altLang="ko-KR" sz="1400" dirty="0"/>
              <a:t>22), </a:t>
            </a:r>
            <a:r>
              <a:rPr lang="ko-KR" altLang="en-US" sz="1400" dirty="0"/>
              <a:t>텔넷</a:t>
            </a:r>
            <a:r>
              <a:rPr lang="en-US" altLang="ko-KR" sz="1400" dirty="0"/>
              <a:t>(</a:t>
            </a:r>
            <a:r>
              <a:rPr lang="ko-KR" altLang="en-US" sz="1400" dirty="0"/>
              <a:t>포트</a:t>
            </a:r>
            <a:r>
              <a:rPr lang="en-US" altLang="ko-KR" sz="1400" dirty="0"/>
              <a:t>23 </a:t>
            </a:r>
            <a:r>
              <a:rPr lang="ko-KR" altLang="en-US" sz="1400" dirty="0"/>
              <a:t>요즘 잘 안 씀</a:t>
            </a:r>
            <a:r>
              <a:rPr lang="en-US" altLang="ko-KR" sz="1400" dirty="0"/>
              <a:t>)</a:t>
            </a:r>
            <a:r>
              <a:rPr lang="ko-KR" altLang="en-US" sz="1400" dirty="0"/>
              <a:t>등의 </a:t>
            </a:r>
            <a:r>
              <a:rPr lang="en-US" altLang="ko-KR" sz="1400" dirty="0"/>
              <a:t>CLI</a:t>
            </a:r>
            <a:r>
              <a:rPr lang="ko-KR" altLang="en-US" sz="1400" dirty="0"/>
              <a:t>형태의 원격 데스크톱 전용 프로그램입니다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물론 </a:t>
            </a:r>
            <a:r>
              <a:rPr lang="en-US" altLang="ko-KR" sz="1400" dirty="0"/>
              <a:t>Putty</a:t>
            </a:r>
            <a:r>
              <a:rPr lang="ko-KR" altLang="en-US" sz="1400" dirty="0"/>
              <a:t>는 이외에도 소켓</a:t>
            </a:r>
            <a:r>
              <a:rPr lang="en-US" altLang="ko-KR" sz="1400" dirty="0"/>
              <a:t>(HTTP)</a:t>
            </a:r>
            <a:r>
              <a:rPr lang="ko-KR" altLang="en-US" sz="1400" dirty="0"/>
              <a:t>프록시</a:t>
            </a:r>
            <a:r>
              <a:rPr lang="en-US" altLang="ko-KR" sz="1400" dirty="0"/>
              <a:t>, </a:t>
            </a:r>
            <a:r>
              <a:rPr lang="ko-KR" altLang="en-US" sz="1400" dirty="0"/>
              <a:t>다양한 암호체계를 가져다 쓸 수 있는 기능도 가지고 있습니다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>
                <a:hlinkClick r:id="rId2"/>
              </a:rPr>
              <a:t>https://www.chiark.greenend.org.uk/~sgtatham/putty/latest.html</a:t>
            </a:r>
            <a:endParaRPr lang="en-US" altLang="ko-KR" sz="1400" dirty="0"/>
          </a:p>
          <a:p>
            <a:r>
              <a:rPr lang="en-US" altLang="ko-KR" sz="1400" dirty="0" err="1"/>
              <a:t>Puttygen</a:t>
            </a:r>
            <a:r>
              <a:rPr lang="ko-KR" altLang="en-US" sz="1400" dirty="0"/>
              <a:t>는 </a:t>
            </a:r>
            <a:r>
              <a:rPr lang="en-US" altLang="ko-KR" sz="1400" dirty="0"/>
              <a:t>RSA</a:t>
            </a:r>
            <a:r>
              <a:rPr lang="ko-KR" altLang="en-US" sz="1400" dirty="0"/>
              <a:t>암호</a:t>
            </a:r>
            <a:r>
              <a:rPr lang="en-US" altLang="ko-KR" sz="1400" dirty="0"/>
              <a:t>, DSA</a:t>
            </a:r>
            <a:r>
              <a:rPr lang="ko-KR" altLang="en-US" sz="1400" dirty="0"/>
              <a:t>암호기법을 사용하여 키를 생성하는 프로그램입니다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ko-KR" altLang="en-US" sz="1400" dirty="0"/>
              <a:t>같은 사에서 만든 프로그램으로 </a:t>
            </a:r>
            <a:r>
              <a:rPr lang="en-US" altLang="ko-KR" sz="1400" dirty="0"/>
              <a:t>.</a:t>
            </a:r>
            <a:r>
              <a:rPr lang="en-US" altLang="ko-KR" sz="1400" dirty="0" err="1"/>
              <a:t>ppk</a:t>
            </a:r>
            <a:r>
              <a:rPr lang="ko-KR" altLang="en-US" sz="1400" dirty="0"/>
              <a:t>암호파일을 만드는데</a:t>
            </a:r>
            <a:r>
              <a:rPr lang="en-US" altLang="ko-KR" sz="1400" dirty="0"/>
              <a:t>,</a:t>
            </a:r>
            <a:r>
              <a:rPr lang="ko-KR" altLang="en-US" sz="1400" dirty="0"/>
              <a:t> 이 </a:t>
            </a:r>
            <a:r>
              <a:rPr lang="en-US" altLang="ko-KR" sz="1400" dirty="0" err="1"/>
              <a:t>ppk</a:t>
            </a:r>
            <a:r>
              <a:rPr lang="ko-KR" altLang="en-US" sz="1400" dirty="0"/>
              <a:t>파일이 </a:t>
            </a:r>
            <a:r>
              <a:rPr lang="en-US" altLang="ko-KR" sz="1400" dirty="0"/>
              <a:t>putty</a:t>
            </a:r>
            <a:r>
              <a:rPr lang="ko-KR" altLang="en-US" sz="1400" dirty="0"/>
              <a:t>에</a:t>
            </a:r>
            <a:r>
              <a:rPr lang="en-US" altLang="ko-KR" sz="1400" dirty="0"/>
              <a:t> </a:t>
            </a:r>
            <a:r>
              <a:rPr lang="ko-KR" altLang="en-US" sz="1400" dirty="0"/>
              <a:t>최적화 되어 있어</a:t>
            </a:r>
            <a:br>
              <a:rPr lang="en-US" altLang="ko-KR" sz="1400" dirty="0"/>
            </a:br>
            <a:r>
              <a:rPr lang="ko-KR" altLang="en-US" sz="1400" dirty="0"/>
              <a:t>편리하게 사용 가능 하다고 볼 수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Parsec</a:t>
            </a:r>
            <a:r>
              <a:rPr lang="ko-KR" altLang="en-US" sz="1400" dirty="0"/>
              <a:t>프로그램은 </a:t>
            </a:r>
            <a:r>
              <a:rPr lang="en-US" altLang="ko-KR" sz="1400" dirty="0"/>
              <a:t>MSTSC</a:t>
            </a:r>
            <a:r>
              <a:rPr lang="ko-KR" altLang="en-US" sz="1400" dirty="0"/>
              <a:t>의 일종이지만</a:t>
            </a:r>
            <a:r>
              <a:rPr lang="en-US" altLang="ko-KR" sz="1400" dirty="0"/>
              <a:t>, </a:t>
            </a:r>
            <a:r>
              <a:rPr lang="ko-KR" altLang="en-US" sz="1400" dirty="0"/>
              <a:t>그래픽 드라이버를 적극활용하고 </a:t>
            </a:r>
            <a:r>
              <a:rPr lang="en-US" altLang="ko-KR" sz="1400" dirty="0"/>
              <a:t>UDP</a:t>
            </a:r>
            <a:r>
              <a:rPr lang="ko-KR" altLang="en-US" sz="1400" dirty="0"/>
              <a:t>전송을 극대화하여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en-US" altLang="ko-KR" sz="1400" dirty="0"/>
              <a:t>30</a:t>
            </a:r>
            <a:r>
              <a:rPr lang="ko-KR" altLang="en-US" sz="1400" dirty="0"/>
              <a:t>프레임 이상의 화면을 최소한의 딜레이로 보여주는 게임특화 원격 데스크톱 프로그램입니다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>
                <a:hlinkClick r:id="rId3"/>
              </a:rPr>
              <a:t>https://parsec.app/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018911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3BBC7-CC22-7EFF-8CE8-756B425F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프로그래밍 세계</a:t>
            </a:r>
          </a:p>
        </p:txBody>
      </p:sp>
      <p:pic>
        <p:nvPicPr>
          <p:cNvPr id="5" name="내용 개체 틀 4" descr="텍스트, 스크린샷, 로고, 브랜드이(가) 표시된 사진&#10;&#10;자동 생성된 설명">
            <a:extLst>
              <a:ext uri="{FF2B5EF4-FFF2-40B4-BE49-F238E27FC236}">
                <a16:creationId xmlns:a16="http://schemas.microsoft.com/office/drawing/2014/main" id="{BE41A6BB-8856-4509-9292-A88F44B3E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037" y="2532469"/>
            <a:ext cx="2003083" cy="16024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64B15A-2122-7674-320D-8C63006A2287}"/>
              </a:ext>
            </a:extLst>
          </p:cNvPr>
          <p:cNvSpPr txBox="1"/>
          <p:nvPr/>
        </p:nvSpPr>
        <p:spPr>
          <a:xfrm>
            <a:off x="2401038" y="2033179"/>
            <a:ext cx="2304884" cy="380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임베디드 </a:t>
            </a:r>
            <a:r>
              <a:rPr lang="en-US" altLang="ko-KR" dirty="0"/>
              <a:t>/</a:t>
            </a:r>
            <a:r>
              <a:rPr lang="ko-KR" altLang="en-US" dirty="0"/>
              <a:t> 시스템</a:t>
            </a:r>
          </a:p>
        </p:txBody>
      </p:sp>
      <p:pic>
        <p:nvPicPr>
          <p:cNvPr id="8" name="그림 7" descr="컴퓨터, 노트북, 스크린샷, 디자인이(가) 표시된 사진&#10;&#10;자동 생성된 설명">
            <a:extLst>
              <a:ext uri="{FF2B5EF4-FFF2-40B4-BE49-F238E27FC236}">
                <a16:creationId xmlns:a16="http://schemas.microsoft.com/office/drawing/2014/main" id="{8C69973B-5C05-D044-A285-77C4C1D1A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53" y="2532469"/>
            <a:ext cx="2655220" cy="16024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14C51A-05C4-CB70-0863-4FC958241F2B}"/>
              </a:ext>
            </a:extLst>
          </p:cNvPr>
          <p:cNvSpPr txBox="1"/>
          <p:nvPr/>
        </p:nvSpPr>
        <p:spPr>
          <a:xfrm>
            <a:off x="5084524" y="2033179"/>
            <a:ext cx="1511165" cy="380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프론트엔드</a:t>
            </a:r>
            <a:endParaRPr lang="ko-KR" altLang="en-US" dirty="0"/>
          </a:p>
        </p:txBody>
      </p:sp>
      <p:pic>
        <p:nvPicPr>
          <p:cNvPr id="11" name="그림 10" descr="스크린샷, 텍스트, 도표, 디자인이(가) 표시된 사진&#10;&#10;자동 생성된 설명">
            <a:extLst>
              <a:ext uri="{FF2B5EF4-FFF2-40B4-BE49-F238E27FC236}">
                <a16:creationId xmlns:a16="http://schemas.microsoft.com/office/drawing/2014/main" id="{F3692CEB-8BEB-8656-CFE3-6D7E8BDDB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406" y="2540014"/>
            <a:ext cx="2480996" cy="16024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2E93F9-472E-51C4-58AB-97CD462134AB}"/>
              </a:ext>
            </a:extLst>
          </p:cNvPr>
          <p:cNvSpPr txBox="1"/>
          <p:nvPr/>
        </p:nvSpPr>
        <p:spPr>
          <a:xfrm>
            <a:off x="8051578" y="2040724"/>
            <a:ext cx="1007114" cy="380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백엔드</a:t>
            </a:r>
            <a:endParaRPr lang="ko-KR" altLang="en-US" dirty="0"/>
          </a:p>
        </p:txBody>
      </p:sp>
      <p:pic>
        <p:nvPicPr>
          <p:cNvPr id="15" name="그림 14" descr="텍스트, 원, 디자인이(가) 표시된 사진&#10;&#10;자동 생성된 설명">
            <a:extLst>
              <a:ext uri="{FF2B5EF4-FFF2-40B4-BE49-F238E27FC236}">
                <a16:creationId xmlns:a16="http://schemas.microsoft.com/office/drawing/2014/main" id="{FEB9702A-E5D2-5A7D-BF23-2FD274289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4632470"/>
            <a:ext cx="3612916" cy="15264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8EBC02-FA72-B0A9-2BF4-D269FBB05639}"/>
              </a:ext>
            </a:extLst>
          </p:cNvPr>
          <p:cNvSpPr txBox="1"/>
          <p:nvPr/>
        </p:nvSpPr>
        <p:spPr>
          <a:xfrm>
            <a:off x="3241025" y="4187607"/>
            <a:ext cx="115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데브옵스</a:t>
            </a:r>
            <a:endParaRPr lang="ko-KR" altLang="en-US" dirty="0"/>
          </a:p>
        </p:txBody>
      </p:sp>
      <p:pic>
        <p:nvPicPr>
          <p:cNvPr id="18" name="그림 17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260C9BCA-6AA3-57E8-4E31-A8D4224853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958" y="4677563"/>
            <a:ext cx="2125734" cy="15943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254FF1-C6EE-8993-FB4A-FE7A146F3DB3}"/>
              </a:ext>
            </a:extLst>
          </p:cNvPr>
          <p:cNvSpPr txBox="1"/>
          <p:nvPr/>
        </p:nvSpPr>
        <p:spPr>
          <a:xfrm>
            <a:off x="7051437" y="4315776"/>
            <a:ext cx="188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응용 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3426096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C1644-CE2E-3B9E-BC6E-A8D216D8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시스템</a:t>
            </a:r>
            <a:r>
              <a:rPr lang="en-US" altLang="ko-KR" dirty="0"/>
              <a:t>, </a:t>
            </a:r>
            <a:r>
              <a:rPr lang="ko-KR" altLang="en-US" dirty="0"/>
              <a:t>임베디드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68C078-EAE4-33A1-ADF2-F2DCAFAC4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시스템</a:t>
            </a:r>
            <a:r>
              <a:rPr lang="en-US" altLang="ko-KR" sz="1400" dirty="0"/>
              <a:t>, </a:t>
            </a:r>
            <a:r>
              <a:rPr lang="ko-KR" altLang="en-US" sz="1400" dirty="0"/>
              <a:t>임베디드 프로그래밍은 운영체제 급의 설계와 하드웨어를 직접적으로 다루고</a:t>
            </a:r>
            <a:endParaRPr lang="en-US" altLang="ko-KR" sz="1400" dirty="0"/>
          </a:p>
          <a:p>
            <a:r>
              <a:rPr lang="ko-KR" altLang="en-US" sz="1400" dirty="0"/>
              <a:t>효율적으로 관리하기 위한</a:t>
            </a:r>
            <a:r>
              <a:rPr lang="en-US" altLang="ko-KR" sz="1400" dirty="0"/>
              <a:t> </a:t>
            </a:r>
            <a:r>
              <a:rPr lang="ko-KR" altLang="en-US" sz="1400" dirty="0"/>
              <a:t>알고리즘과 저 수준</a:t>
            </a:r>
            <a:r>
              <a:rPr lang="en-US" altLang="ko-KR" sz="1400" dirty="0"/>
              <a:t>(low</a:t>
            </a:r>
            <a:r>
              <a:rPr lang="ko-KR" altLang="en-US" sz="1400" dirty="0"/>
              <a:t> </a:t>
            </a:r>
            <a:r>
              <a:rPr lang="en-US" altLang="ko-KR" sz="1400" dirty="0"/>
              <a:t>level)</a:t>
            </a:r>
            <a:r>
              <a:rPr lang="ko-KR" altLang="en-US" sz="1400" dirty="0"/>
              <a:t>의 지식들을 심도 있게 이해해야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다른 분야보다 </a:t>
            </a:r>
            <a:r>
              <a:rPr lang="ko-KR" altLang="en-US" sz="1400" dirty="0" err="1"/>
              <a:t>훨신</a:t>
            </a:r>
            <a:r>
              <a:rPr lang="ko-KR" altLang="en-US" sz="1400" dirty="0"/>
              <a:t> 더 고급 프로그래머로 대우하며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운영체제</a:t>
            </a:r>
            <a:r>
              <a:rPr lang="en-US" altLang="ko-KR" sz="1400" dirty="0"/>
              <a:t>, </a:t>
            </a:r>
            <a:r>
              <a:rPr lang="ko-KR" altLang="en-US" sz="1400" dirty="0"/>
              <a:t>어셈블리어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저수준</a:t>
            </a:r>
            <a:r>
              <a:rPr lang="ko-KR" altLang="en-US" sz="1400" dirty="0"/>
              <a:t> 언어</a:t>
            </a:r>
            <a:r>
              <a:rPr lang="en-US" altLang="ko-KR" sz="1400" dirty="0"/>
              <a:t>, </a:t>
            </a:r>
            <a:r>
              <a:rPr lang="ko-KR" altLang="en-US" sz="1400" dirty="0"/>
              <a:t>하드웨어를 자유자재로 다룰 수 있는 프로그래머들 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대표적인 언어로 어셈블리어</a:t>
            </a:r>
            <a:r>
              <a:rPr lang="en-US" altLang="ko-KR" sz="1400" dirty="0"/>
              <a:t>(NASM, AT&amp;T), C/C++, Rust</a:t>
            </a:r>
            <a:r>
              <a:rPr lang="ko-KR" altLang="en-US" sz="1400" dirty="0"/>
              <a:t>등이 사용되고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이 시스템 언어들은 기본적으로 크기 별 정적 타입</a:t>
            </a:r>
            <a:r>
              <a:rPr lang="en-US" altLang="ko-KR" sz="1400" dirty="0"/>
              <a:t>, </a:t>
            </a:r>
            <a:r>
              <a:rPr lang="ko-KR" altLang="en-US" sz="1400" dirty="0"/>
              <a:t>포인터</a:t>
            </a:r>
            <a:r>
              <a:rPr lang="en-US" altLang="ko-KR" sz="1400" dirty="0"/>
              <a:t>, </a:t>
            </a:r>
            <a:r>
              <a:rPr lang="ko-KR" altLang="en-US" sz="1400" dirty="0"/>
              <a:t>비트 단위 연산</a:t>
            </a:r>
            <a:r>
              <a:rPr lang="en-US" altLang="ko-KR" sz="1400" dirty="0"/>
              <a:t>, </a:t>
            </a:r>
            <a:r>
              <a:rPr lang="ko-KR" altLang="en-US" sz="1400" dirty="0"/>
              <a:t>시스템호출</a:t>
            </a:r>
            <a:r>
              <a:rPr lang="en-US" altLang="ko-KR" sz="1400" dirty="0"/>
              <a:t>(</a:t>
            </a:r>
            <a:r>
              <a:rPr lang="ko-KR" altLang="en-US" sz="1400" dirty="0"/>
              <a:t>인터럽트</a:t>
            </a:r>
            <a:r>
              <a:rPr lang="en-US" altLang="ko-KR" sz="1400" dirty="0"/>
              <a:t>)</a:t>
            </a:r>
            <a:r>
              <a:rPr lang="ko-KR" altLang="en-US" sz="1400" dirty="0"/>
              <a:t>을 지원합니다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시스템</a:t>
            </a:r>
            <a:r>
              <a:rPr lang="en-US" altLang="ko-KR" sz="1400" dirty="0"/>
              <a:t>, </a:t>
            </a:r>
            <a:r>
              <a:rPr lang="ko-KR" altLang="en-US" sz="1400" dirty="0"/>
              <a:t>임베디드를 설계하기 위해서는 운영체제 기법들과 하드웨어 특징들에 대해 공부하고 구현해 보시기 바랍니다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추가로</a:t>
            </a:r>
            <a:r>
              <a:rPr lang="en-US" altLang="ko-KR" sz="1400" dirty="0"/>
              <a:t>, </a:t>
            </a:r>
            <a:r>
              <a:rPr lang="ko-KR" altLang="en-US" sz="1400" dirty="0"/>
              <a:t>반도체 설계</a:t>
            </a:r>
            <a:r>
              <a:rPr lang="en-US" altLang="ko-KR" sz="1400" dirty="0"/>
              <a:t>(FPGA), </a:t>
            </a:r>
            <a:r>
              <a:rPr lang="ko-KR" altLang="en-US" sz="1400" dirty="0"/>
              <a:t>회로이론</a:t>
            </a:r>
            <a:r>
              <a:rPr lang="en-US" altLang="ko-KR" sz="1400" dirty="0"/>
              <a:t>, </a:t>
            </a:r>
            <a:r>
              <a:rPr lang="ko-KR" altLang="en-US" sz="1400" dirty="0"/>
              <a:t>병렬 프로그래밍</a:t>
            </a:r>
            <a:r>
              <a:rPr lang="en-US" altLang="ko-KR" sz="1400" dirty="0"/>
              <a:t>, </a:t>
            </a:r>
            <a:r>
              <a:rPr lang="ko-KR" altLang="en-US" sz="1400" dirty="0"/>
              <a:t>동시성 프로그래밍</a:t>
            </a:r>
            <a:r>
              <a:rPr lang="en-US" altLang="ko-KR" sz="1400" dirty="0"/>
              <a:t>, </a:t>
            </a:r>
            <a:r>
              <a:rPr lang="ko-KR" altLang="en-US" sz="1400" dirty="0"/>
              <a:t>비트마스크</a:t>
            </a:r>
            <a:r>
              <a:rPr lang="en-US" altLang="ko-KR" sz="1400" dirty="0"/>
              <a:t>, </a:t>
            </a:r>
            <a:r>
              <a:rPr lang="ko-KR" altLang="en-US" sz="1400" dirty="0"/>
              <a:t>네트워크</a:t>
            </a:r>
            <a:r>
              <a:rPr lang="en-US" altLang="ko-KR" sz="1400" dirty="0"/>
              <a:t>, IO</a:t>
            </a:r>
            <a:r>
              <a:rPr lang="ko-KR" altLang="en-US" sz="1400" dirty="0"/>
              <a:t>처리 등의</a:t>
            </a:r>
            <a:endParaRPr lang="en-US" altLang="ko-KR" sz="1400" dirty="0"/>
          </a:p>
          <a:p>
            <a:r>
              <a:rPr lang="ko-KR" altLang="en-US" sz="1400" dirty="0"/>
              <a:t>내용도 한 번 보시면 좋을 것 같습니다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2375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247A6-F762-BBA0-182D-B376F7432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Frontend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5586AD-F843-62F2-2EA6-C271CF34B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 err="1"/>
              <a:t>프론트엔드는</a:t>
            </a:r>
            <a:r>
              <a:rPr lang="ko-KR" altLang="en-US" sz="1600" dirty="0"/>
              <a:t> 웹 또는 앱 개발에서 사용자가 직접 눈으로 서비스를 볼 수 있게 해주는 프로그램입니다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가장 핵심적인 기술은 결국 서버의 일정부분 조작을 도와주는 매개체로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해당 기능은 반드시 수행되도록 설계해야 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오늘날 프론트 엔드는 위의 기본 기능을 넘어</a:t>
            </a:r>
            <a:br>
              <a:rPr lang="en-US" altLang="ko-KR" sz="1600" dirty="0"/>
            </a:br>
            <a:r>
              <a:rPr lang="en-US" altLang="ko-KR" sz="1600" dirty="0"/>
              <a:t>UI/UX, </a:t>
            </a:r>
            <a:r>
              <a:rPr lang="ko-KR" altLang="en-US" sz="1600" dirty="0"/>
              <a:t>그래픽 처리</a:t>
            </a:r>
            <a:r>
              <a:rPr lang="en-US" altLang="ko-KR" sz="1600" dirty="0"/>
              <a:t>, </a:t>
            </a:r>
            <a:r>
              <a:rPr lang="ko-KR" altLang="en-US" sz="1600" dirty="0"/>
              <a:t>반응형 설계</a:t>
            </a:r>
            <a:r>
              <a:rPr lang="en-US" altLang="ko-KR" sz="1600" dirty="0"/>
              <a:t>, </a:t>
            </a:r>
            <a:r>
              <a:rPr lang="ko-KR" altLang="en-US" sz="1600" dirty="0"/>
              <a:t>하이브리드 앱</a:t>
            </a:r>
            <a:r>
              <a:rPr lang="en-US" altLang="ko-KR" sz="1600" dirty="0"/>
              <a:t>/</a:t>
            </a:r>
            <a:r>
              <a:rPr lang="ko-KR" altLang="en-US" sz="1600" dirty="0" err="1"/>
              <a:t>웹등의</a:t>
            </a:r>
            <a:r>
              <a:rPr lang="en-US" altLang="ko-KR" sz="1600" dirty="0"/>
              <a:t> </a:t>
            </a:r>
            <a:r>
              <a:rPr lang="ko-KR" altLang="en-US" sz="1600" dirty="0"/>
              <a:t>사용자를 위한 기능들과</a:t>
            </a:r>
            <a:br>
              <a:rPr lang="en-US" altLang="ko-KR" sz="1600" dirty="0"/>
            </a:br>
            <a:r>
              <a:rPr lang="ko-KR" altLang="en-US" sz="1600" dirty="0"/>
              <a:t>서버에 악성 행위들이 넘어가는 것을 사전에 방지하기 위한 보안 작업들을 일부 처리하여 사용되고 있습니다</a:t>
            </a:r>
            <a:r>
              <a:rPr lang="en-US" altLang="ko-KR" sz="1600" dirty="0"/>
              <a:t>.(</a:t>
            </a:r>
            <a:r>
              <a:rPr lang="ko-KR" altLang="en-US" sz="1600" dirty="0"/>
              <a:t>토큰인증</a:t>
            </a:r>
            <a:r>
              <a:rPr lang="en-US" altLang="ko-KR" sz="1600" dirty="0"/>
              <a:t>, </a:t>
            </a:r>
            <a:r>
              <a:rPr lang="ko-KR" altLang="en-US" sz="1600" dirty="0"/>
              <a:t>입력 값 검사</a:t>
            </a:r>
            <a:r>
              <a:rPr lang="en-US" altLang="ko-KR" sz="1600" dirty="0"/>
              <a:t>, CORS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웹 </a:t>
            </a:r>
            <a:r>
              <a:rPr lang="ko-KR" altLang="en-US" sz="1600" dirty="0" err="1"/>
              <a:t>프론트엔드</a:t>
            </a:r>
            <a:r>
              <a:rPr lang="ko-KR" altLang="en-US" sz="1600" dirty="0"/>
              <a:t> 언어로는 가장 기본 바닐라</a:t>
            </a:r>
            <a:r>
              <a:rPr lang="en-US" altLang="ko-KR" sz="1600" dirty="0"/>
              <a:t>(html,</a:t>
            </a:r>
            <a:r>
              <a:rPr lang="ko-KR" altLang="en-US" sz="1600" dirty="0"/>
              <a:t> </a:t>
            </a:r>
            <a:r>
              <a:rPr lang="en-US" altLang="ko-KR" sz="1600" dirty="0" err="1"/>
              <a:t>css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js</a:t>
            </a:r>
            <a:r>
              <a:rPr lang="en-US" altLang="ko-KR" sz="1600" dirty="0"/>
              <a:t>), </a:t>
            </a:r>
            <a:r>
              <a:rPr lang="ko-KR" altLang="en-US" sz="1600" dirty="0"/>
              <a:t>웹 프론트 프레임워크 </a:t>
            </a:r>
            <a:r>
              <a:rPr lang="en-US" altLang="ko-KR" sz="1600" dirty="0"/>
              <a:t>3</a:t>
            </a:r>
            <a:r>
              <a:rPr lang="ko-KR" altLang="en-US" sz="1600" dirty="0"/>
              <a:t>대장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리액트</a:t>
            </a:r>
            <a:r>
              <a:rPr lang="en-US" altLang="ko-KR" sz="1600" dirty="0"/>
              <a:t>-</a:t>
            </a:r>
            <a:r>
              <a:rPr lang="ko-KR" altLang="en-US" sz="1600" dirty="0"/>
              <a:t>뷰</a:t>
            </a:r>
            <a:r>
              <a:rPr lang="en-US" altLang="ko-KR" sz="1600" dirty="0"/>
              <a:t>-</a:t>
            </a:r>
            <a:r>
              <a:rPr lang="ko-KR" altLang="en-US" sz="1600" dirty="0" err="1"/>
              <a:t>앵귤러</a:t>
            </a:r>
            <a:r>
              <a:rPr lang="en-US" altLang="ko-KR" sz="1600" dirty="0"/>
              <a:t>), </a:t>
            </a:r>
            <a:r>
              <a:rPr lang="ko-KR" altLang="en-US" sz="1600" dirty="0" err="1"/>
              <a:t>스벨트</a:t>
            </a:r>
            <a:r>
              <a:rPr lang="en-US" altLang="ko-KR" sz="1600" dirty="0"/>
              <a:t>, </a:t>
            </a:r>
            <a:r>
              <a:rPr lang="ko-KR" altLang="en-US" sz="1600" dirty="0"/>
              <a:t>타입 스크립트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Wasm</a:t>
            </a:r>
            <a:r>
              <a:rPr lang="ko-KR" altLang="en-US" sz="1600" dirty="0"/>
              <a:t>등이 있고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앱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프론트엔드</a:t>
            </a:r>
            <a:r>
              <a:rPr lang="en-US" altLang="ko-KR" sz="1600" dirty="0"/>
              <a:t>)</a:t>
            </a:r>
            <a:r>
              <a:rPr lang="ko-KR" altLang="en-US" sz="1600" dirty="0"/>
              <a:t>언어로는 자바</a:t>
            </a:r>
            <a:r>
              <a:rPr lang="en-US" altLang="ko-KR" sz="1600" dirty="0"/>
              <a:t>(</a:t>
            </a:r>
            <a:r>
              <a:rPr lang="en-US" altLang="ko-KR" sz="1600" dirty="0" err="1"/>
              <a:t>jvm</a:t>
            </a:r>
            <a:r>
              <a:rPr lang="en-US" altLang="ko-KR" sz="1600" dirty="0"/>
              <a:t>), </a:t>
            </a:r>
            <a:r>
              <a:rPr lang="ko-KR" altLang="en-US" sz="1600" dirty="0"/>
              <a:t>다트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플러터</a:t>
            </a:r>
            <a:r>
              <a:rPr lang="en-US" altLang="ko-KR" sz="1600" dirty="0"/>
              <a:t>), </a:t>
            </a:r>
            <a:r>
              <a:rPr lang="ko-KR" altLang="en-US" sz="1600" dirty="0" err="1"/>
              <a:t>리액트</a:t>
            </a:r>
            <a:r>
              <a:rPr lang="ko-KR" altLang="en-US" sz="1600" dirty="0"/>
              <a:t> 네이티브</a:t>
            </a:r>
            <a:r>
              <a:rPr lang="en-US" altLang="ko-KR" sz="1600" dirty="0"/>
              <a:t>(</a:t>
            </a:r>
            <a:r>
              <a:rPr lang="ko-KR" altLang="en-US" sz="1600" dirty="0"/>
              <a:t>유사 </a:t>
            </a:r>
            <a:r>
              <a:rPr lang="ko-KR" altLang="en-US" sz="1600" dirty="0" err="1"/>
              <a:t>리액트</a:t>
            </a:r>
            <a:r>
              <a:rPr lang="en-US" altLang="ko-KR" sz="1600" dirty="0"/>
              <a:t>), </a:t>
            </a:r>
            <a:r>
              <a:rPr lang="en-US" altLang="ko-KR" sz="1600" dirty="0" err="1"/>
              <a:t>xcode</a:t>
            </a:r>
            <a:r>
              <a:rPr lang="en-US" altLang="ko-KR" sz="1600" dirty="0"/>
              <a:t>(</a:t>
            </a:r>
            <a:r>
              <a:rPr lang="ko-KR" altLang="en-US" sz="1600" dirty="0"/>
              <a:t>스위프트</a:t>
            </a:r>
            <a:r>
              <a:rPr lang="en-US" altLang="ko-KR" sz="1600" dirty="0"/>
              <a:t>), </a:t>
            </a:r>
            <a:r>
              <a:rPr lang="ko-KR" altLang="en-US" sz="1600" dirty="0" err="1"/>
              <a:t>코틀린</a:t>
            </a:r>
            <a:r>
              <a:rPr lang="ko-KR" altLang="en-US" sz="1600" dirty="0"/>
              <a:t> 등이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6784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091A8-BF30-0A6C-92DC-217A5E78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Backend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5DAC87-EC4E-60F3-C017-56144A875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974034"/>
          </a:xfrm>
        </p:spPr>
        <p:txBody>
          <a:bodyPr/>
          <a:lstStyle/>
          <a:p>
            <a:r>
              <a:rPr lang="ko-KR" altLang="en-US" sz="1400" dirty="0" err="1"/>
              <a:t>백엔드는</a:t>
            </a:r>
            <a:r>
              <a:rPr lang="ko-KR" altLang="en-US" sz="1400" dirty="0"/>
              <a:t> 데이터를 저장하는 모든 상황에서 해당 데이터를 관리하고 사용자들이 편리하게 사용할 수 있도록 도와주는 역할을 수행합니다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백엔드는</a:t>
            </a:r>
            <a:r>
              <a:rPr lang="ko-KR" altLang="en-US" sz="1400" dirty="0"/>
              <a:t> 반드시 데이터 베이스를 연결해야 하며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데이터 베이스는 반드시 </a:t>
            </a:r>
            <a:r>
              <a:rPr lang="ko-KR" altLang="en-US" sz="1400" dirty="0" err="1"/>
              <a:t>백엔드를</a:t>
            </a:r>
            <a:r>
              <a:rPr lang="ko-KR" altLang="en-US" sz="1400" dirty="0"/>
              <a:t> 통해서 데이터를 오가는 구조로 되어있습니다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데이터 베이스 서버는 약속된 계정과 비밀번호로 쿼리를 받고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 err="1"/>
              <a:t>백엔드는</a:t>
            </a:r>
            <a:r>
              <a:rPr lang="ko-KR" altLang="en-US" sz="1400" dirty="0"/>
              <a:t> 그 쿼리를 사용자가 사용할 수 있는 주소와</a:t>
            </a:r>
            <a:r>
              <a:rPr lang="en-US" altLang="ko-KR" sz="1400" dirty="0"/>
              <a:t> </a:t>
            </a:r>
            <a:r>
              <a:rPr lang="ko-KR" altLang="en-US" sz="1400" dirty="0"/>
              <a:t>형태로</a:t>
            </a:r>
            <a:r>
              <a:rPr lang="en-US" altLang="ko-KR" sz="1400" dirty="0"/>
              <a:t> </a:t>
            </a:r>
            <a:r>
              <a:rPr lang="ko-KR" altLang="en-US" sz="1400" dirty="0"/>
              <a:t>보내줍니다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웹과 </a:t>
            </a:r>
            <a:r>
              <a:rPr lang="ko-KR" altLang="en-US" sz="1400" dirty="0" err="1"/>
              <a:t>앱프론트에서는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벡엔드가</a:t>
            </a:r>
            <a:r>
              <a:rPr lang="ko-KR" altLang="en-US" sz="1400" dirty="0"/>
              <a:t> 가진 데이터들을 </a:t>
            </a:r>
            <a:r>
              <a:rPr lang="en-US" altLang="ko-KR" sz="1400" dirty="0"/>
              <a:t>REST API</a:t>
            </a:r>
            <a:r>
              <a:rPr lang="ko-KR" altLang="en-US" sz="1400" dirty="0"/>
              <a:t>의 형태로 요청을 주고 응답을 받습니다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응용프로그램</a:t>
            </a:r>
            <a:r>
              <a:rPr lang="en-US" altLang="ko-KR" sz="1400" dirty="0"/>
              <a:t>(</a:t>
            </a:r>
            <a:r>
              <a:rPr lang="ko-KR" altLang="en-US" sz="1400" dirty="0"/>
              <a:t>게임</a:t>
            </a:r>
            <a:r>
              <a:rPr lang="en-US" altLang="ko-KR" sz="1400" dirty="0"/>
              <a:t>)</a:t>
            </a:r>
            <a:r>
              <a:rPr lang="ko-KR" altLang="en-US" sz="1400" dirty="0"/>
              <a:t>에서는 해당 프로그램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백엔드</a:t>
            </a:r>
            <a:r>
              <a:rPr lang="en-US" altLang="ko-KR" sz="1400" dirty="0"/>
              <a:t>)</a:t>
            </a:r>
            <a:r>
              <a:rPr lang="ko-KR" altLang="en-US" sz="1400" dirty="0"/>
              <a:t>이 요청을 주고 받습니다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웹 앱</a:t>
            </a:r>
            <a:r>
              <a:rPr lang="en-US" altLang="ko-KR" sz="1400" dirty="0"/>
              <a:t>(HTTP)</a:t>
            </a:r>
            <a:r>
              <a:rPr lang="ko-KR" altLang="en-US" sz="1400" dirty="0"/>
              <a:t>관련 </a:t>
            </a:r>
            <a:r>
              <a:rPr lang="ko-KR" altLang="en-US" sz="1400" dirty="0" err="1"/>
              <a:t>백엔드</a:t>
            </a:r>
            <a:r>
              <a:rPr lang="ko-KR" altLang="en-US" sz="1400" dirty="0"/>
              <a:t> 프레임워크는</a:t>
            </a:r>
            <a:r>
              <a:rPr lang="en-US" altLang="ko-KR" sz="1400" dirty="0"/>
              <a:t> JS(Node)</a:t>
            </a:r>
            <a:r>
              <a:rPr lang="ko-KR" altLang="en-US" sz="1400" dirty="0"/>
              <a:t>기반</a:t>
            </a:r>
            <a:r>
              <a:rPr lang="en-US" altLang="ko-KR" sz="1400" dirty="0"/>
              <a:t>, Java(Spring)</a:t>
            </a:r>
            <a:r>
              <a:rPr lang="ko-KR" altLang="en-US" sz="1400" dirty="0"/>
              <a:t>기반</a:t>
            </a:r>
            <a:r>
              <a:rPr lang="en-US" altLang="ko-KR" sz="1400" dirty="0"/>
              <a:t>, Python(Django, Flask)</a:t>
            </a:r>
            <a:r>
              <a:rPr lang="ko-KR" altLang="en-US" sz="1400" dirty="0"/>
              <a:t>기반</a:t>
            </a:r>
            <a:r>
              <a:rPr lang="en-US" altLang="ko-KR" sz="1400" dirty="0"/>
              <a:t>, PHP(Laravel)</a:t>
            </a:r>
            <a:r>
              <a:rPr lang="ko-KR" altLang="en-US" sz="1400" dirty="0"/>
              <a:t>기반등이</a:t>
            </a:r>
            <a:r>
              <a:rPr lang="en-US" altLang="ko-KR" sz="1400" dirty="0"/>
              <a:t> </a:t>
            </a:r>
            <a:r>
              <a:rPr lang="ko-KR" altLang="en-US" sz="1400" dirty="0"/>
              <a:t>있고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응용프로그램에서는 </a:t>
            </a:r>
            <a:r>
              <a:rPr lang="en-US" altLang="ko-KR" sz="1400" dirty="0"/>
              <a:t>.NET</a:t>
            </a:r>
            <a:r>
              <a:rPr lang="ko-KR" altLang="en-US" sz="1400" dirty="0"/>
              <a:t>프레임워크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언리얼</a:t>
            </a:r>
            <a:r>
              <a:rPr lang="ko-KR" altLang="en-US" sz="1400" dirty="0"/>
              <a:t> 엔진 서버</a:t>
            </a:r>
            <a:r>
              <a:rPr lang="en-US" altLang="ko-KR" sz="1400" dirty="0"/>
              <a:t>, </a:t>
            </a:r>
            <a:r>
              <a:rPr lang="ko-KR" altLang="en-US" sz="1400" dirty="0"/>
              <a:t>포톤 서버</a:t>
            </a:r>
            <a:r>
              <a:rPr lang="en-US" altLang="ko-KR" sz="1400" dirty="0"/>
              <a:t>(</a:t>
            </a:r>
            <a:r>
              <a:rPr lang="ko-KR" altLang="en-US" sz="1400" dirty="0"/>
              <a:t>주로 유니티</a:t>
            </a:r>
            <a:r>
              <a:rPr lang="en-US" altLang="ko-KR" sz="1400" dirty="0"/>
              <a:t>)</a:t>
            </a:r>
            <a:r>
              <a:rPr lang="ko-KR" altLang="en-US" sz="1400" dirty="0"/>
              <a:t>등이 있습니다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2257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000D3-4F52-3C2D-7EA1-4D2E3418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Dev-ops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14CB3-3F02-B522-5C03-26C4BE94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029462"/>
          </a:xfrm>
        </p:spPr>
        <p:txBody>
          <a:bodyPr/>
          <a:lstStyle/>
          <a:p>
            <a:r>
              <a:rPr lang="ko-KR" altLang="en-US" sz="1400" dirty="0" err="1"/>
              <a:t>데브옵스는</a:t>
            </a:r>
            <a:r>
              <a:rPr lang="ko-KR" altLang="en-US" sz="1400" dirty="0"/>
              <a:t> 개발</a:t>
            </a:r>
            <a:r>
              <a:rPr lang="en-US" altLang="ko-KR" sz="1400" dirty="0"/>
              <a:t>(Development)</a:t>
            </a:r>
            <a:r>
              <a:rPr lang="ko-KR" altLang="en-US" sz="1400" dirty="0"/>
              <a:t>과 운영</a:t>
            </a:r>
            <a:r>
              <a:rPr lang="en-US" altLang="ko-KR" sz="1400" dirty="0"/>
              <a:t>(Operations)</a:t>
            </a:r>
            <a:r>
              <a:rPr lang="ko-KR" altLang="en-US" sz="1400" dirty="0"/>
              <a:t>의 합성어로 위의 각종 프로그램들을 개발하는 </a:t>
            </a:r>
            <a:br>
              <a:rPr lang="en-US" altLang="ko-KR" sz="1400" dirty="0"/>
            </a:br>
            <a:r>
              <a:rPr lang="ko-KR" altLang="en-US" sz="1400" dirty="0"/>
              <a:t>개발자들을 도와주고 사용자들에게 서비스품질을 높여주는 역할을 수행합니다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데브옵스</a:t>
            </a:r>
            <a:r>
              <a:rPr lang="ko-KR" altLang="en-US" sz="1400" dirty="0"/>
              <a:t> 개발의 핵심적인 기술은 온전한 제품 출시 기간을 단축하고</a:t>
            </a:r>
            <a:r>
              <a:rPr lang="en-US" altLang="ko-KR" sz="1400" dirty="0"/>
              <a:t>, </a:t>
            </a:r>
            <a:r>
              <a:rPr lang="ko-KR" altLang="en-US" sz="1400" dirty="0"/>
              <a:t>유지보수를 간편화 하는 것이 주된 목적입니다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소프트웨어 개발 운영 프로세스는 </a:t>
            </a:r>
            <a:r>
              <a:rPr lang="en-US" altLang="ko-KR" sz="1400" dirty="0"/>
              <a:t>1). </a:t>
            </a:r>
            <a:r>
              <a:rPr lang="ko-KR" altLang="en-US" sz="1400" dirty="0"/>
              <a:t>활동과 단계</a:t>
            </a:r>
            <a:r>
              <a:rPr lang="en-US" altLang="ko-KR" sz="1400" dirty="0"/>
              <a:t>(</a:t>
            </a:r>
            <a:r>
              <a:rPr lang="ko-KR" altLang="en-US" sz="1400" dirty="0"/>
              <a:t>기능명세</a:t>
            </a:r>
            <a:r>
              <a:rPr lang="en-US" altLang="ko-KR" sz="1400" dirty="0"/>
              <a:t>, </a:t>
            </a:r>
            <a:r>
              <a:rPr lang="ko-KR" altLang="en-US" sz="1400" dirty="0"/>
              <a:t>설계 및</a:t>
            </a:r>
            <a:r>
              <a:rPr lang="en-US" altLang="ko-KR" sz="1400" dirty="0"/>
              <a:t> </a:t>
            </a:r>
            <a:r>
              <a:rPr lang="ko-KR" altLang="en-US" sz="1400" dirty="0"/>
              <a:t>구현</a:t>
            </a:r>
            <a:r>
              <a:rPr lang="en-US" altLang="ko-KR" sz="1400" dirty="0"/>
              <a:t>, </a:t>
            </a:r>
            <a:r>
              <a:rPr lang="ko-KR" altLang="en-US" sz="1400" dirty="0"/>
              <a:t>테스트 및 유지보수</a:t>
            </a:r>
            <a:r>
              <a:rPr lang="en-US" altLang="ko-KR" sz="1400" dirty="0"/>
              <a:t>),</a:t>
            </a:r>
            <a:br>
              <a:rPr lang="en-US" altLang="ko-KR" sz="1400" dirty="0"/>
            </a:br>
            <a:r>
              <a:rPr lang="en-US" altLang="ko-KR" sz="1400" dirty="0"/>
              <a:t>2). </a:t>
            </a:r>
            <a:r>
              <a:rPr lang="ko-KR" altLang="en-US" sz="1400" dirty="0"/>
              <a:t>개발모형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에자일</a:t>
            </a:r>
            <a:r>
              <a:rPr lang="en-US" altLang="ko-KR" sz="1400" dirty="0"/>
              <a:t>, </a:t>
            </a:r>
            <a:r>
              <a:rPr lang="ko-KR" altLang="en-US" sz="1400" dirty="0"/>
              <a:t>폭포수</a:t>
            </a:r>
            <a:r>
              <a:rPr lang="en-US" altLang="ko-KR" sz="1400" dirty="0"/>
              <a:t>, TDD), 3). </a:t>
            </a:r>
            <a:r>
              <a:rPr lang="ko-KR" altLang="en-US" sz="1400" dirty="0"/>
              <a:t>지원</a:t>
            </a:r>
            <a:r>
              <a:rPr lang="en-US" altLang="ko-KR" sz="1400" dirty="0"/>
              <a:t>(</a:t>
            </a:r>
            <a:r>
              <a:rPr lang="ko-KR" altLang="en-US" sz="1400" dirty="0"/>
              <a:t>구성관리</a:t>
            </a:r>
            <a:r>
              <a:rPr lang="en-US" altLang="ko-KR" sz="1400" dirty="0"/>
              <a:t>, </a:t>
            </a:r>
            <a:r>
              <a:rPr lang="ko-KR" altLang="en-US" sz="1400" dirty="0"/>
              <a:t>문서화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 경험 설계</a:t>
            </a:r>
            <a:r>
              <a:rPr lang="en-US" altLang="ko-KR" sz="1400" dirty="0"/>
              <a:t>), 4). </a:t>
            </a:r>
            <a:r>
              <a:rPr lang="ko-KR" altLang="en-US" sz="1400" dirty="0"/>
              <a:t>도구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툴체인</a:t>
            </a:r>
            <a:r>
              <a:rPr lang="en-US" altLang="ko-KR" sz="1400" dirty="0"/>
              <a:t>) </a:t>
            </a:r>
            <a:r>
              <a:rPr lang="ko-KR" altLang="en-US" sz="1400" dirty="0"/>
              <a:t>으로 구성됩니다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데브옵스</a:t>
            </a:r>
            <a:r>
              <a:rPr lang="ko-KR" altLang="en-US" sz="1400" dirty="0"/>
              <a:t> 툴체인은 다음 </a:t>
            </a:r>
            <a:r>
              <a:rPr lang="en-US" altLang="ko-KR" sz="1400" dirty="0"/>
              <a:t>8</a:t>
            </a:r>
            <a:r>
              <a:rPr lang="ko-KR" altLang="en-US" sz="1400" dirty="0"/>
              <a:t>가지로 분류 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200" dirty="0"/>
              <a:t>1). </a:t>
            </a:r>
            <a:r>
              <a:rPr lang="ko-KR" altLang="en-US" sz="1200" dirty="0"/>
              <a:t>계획</a:t>
            </a:r>
            <a:r>
              <a:rPr lang="en-US" altLang="ko-KR" sz="1200" dirty="0"/>
              <a:t>(Plan)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개발 전에 요구 사항 명세</a:t>
            </a:r>
            <a:r>
              <a:rPr lang="en-US" altLang="ko-KR" sz="1200" dirty="0"/>
              <a:t>, </a:t>
            </a:r>
            <a:r>
              <a:rPr lang="ko-KR" altLang="en-US" sz="1200" dirty="0"/>
              <a:t>기능 명세</a:t>
            </a:r>
            <a:r>
              <a:rPr lang="en-US" altLang="ko-KR" sz="1200" dirty="0"/>
              <a:t>, </a:t>
            </a:r>
            <a:r>
              <a:rPr lang="ko-KR" altLang="en-US" sz="1200" dirty="0"/>
              <a:t>구현방법</a:t>
            </a:r>
            <a:r>
              <a:rPr lang="en-US" altLang="ko-KR" sz="1200" dirty="0"/>
              <a:t>, </a:t>
            </a:r>
            <a:r>
              <a:rPr lang="ko-KR" altLang="en-US" sz="1200" dirty="0"/>
              <a:t>절차등을 계획하는 단계입니다</a:t>
            </a:r>
            <a:r>
              <a:rPr lang="en-US" altLang="ko-KR" sz="1200" dirty="0"/>
              <a:t>. (</a:t>
            </a:r>
            <a:r>
              <a:rPr lang="ko-KR" altLang="en-US" sz="1200" dirty="0" err="1"/>
              <a:t>칸반보드</a:t>
            </a:r>
            <a:r>
              <a:rPr lang="en-US" altLang="ko-KR" sz="1200" dirty="0"/>
              <a:t>, Jira)</a:t>
            </a:r>
            <a:br>
              <a:rPr lang="en-US" altLang="ko-KR" sz="1200" dirty="0"/>
            </a:br>
            <a:r>
              <a:rPr lang="en-US" altLang="ko-KR" sz="1200" dirty="0"/>
              <a:t>2). </a:t>
            </a:r>
            <a:r>
              <a:rPr lang="ko-KR" altLang="en-US" sz="1200" dirty="0"/>
              <a:t>개발</a:t>
            </a:r>
            <a:r>
              <a:rPr lang="en-US" altLang="ko-KR" sz="1200" dirty="0"/>
              <a:t>(Code)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코드를 구현</a:t>
            </a:r>
            <a:r>
              <a:rPr lang="en-US" altLang="ko-KR" sz="1200" dirty="0"/>
              <a:t>, </a:t>
            </a:r>
            <a:r>
              <a:rPr lang="ko-KR" altLang="en-US" sz="1200" dirty="0"/>
              <a:t>검토하고</a:t>
            </a:r>
            <a:r>
              <a:rPr lang="en-US" altLang="ko-KR" sz="1200" dirty="0"/>
              <a:t>, </a:t>
            </a:r>
            <a:r>
              <a:rPr lang="ko-KR" altLang="en-US" sz="1200" dirty="0"/>
              <a:t>버전관리 도구를 사용하여 코드를 합치거나 분리해서 관리합니다</a:t>
            </a:r>
            <a:r>
              <a:rPr lang="en-US" altLang="ko-KR" sz="1200" dirty="0"/>
              <a:t>. (IDE, Git, Bitbucket)</a:t>
            </a:r>
          </a:p>
          <a:p>
            <a:r>
              <a:rPr lang="en-US" altLang="ko-KR" sz="1200" dirty="0"/>
              <a:t>3). </a:t>
            </a:r>
            <a:r>
              <a:rPr lang="ko-KR" altLang="en-US" sz="1200" dirty="0"/>
              <a:t>빌드</a:t>
            </a:r>
            <a:r>
              <a:rPr lang="en-US" altLang="ko-KR" sz="1200" dirty="0"/>
              <a:t>(Build)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코드를 컴파일 및 빌드를 진행하여 코드를 최적화하고</a:t>
            </a:r>
            <a:r>
              <a:rPr lang="en-US" altLang="ko-KR" sz="1200" dirty="0"/>
              <a:t>, </a:t>
            </a:r>
            <a:r>
              <a:rPr lang="ko-KR" altLang="en-US" sz="1200" dirty="0"/>
              <a:t>코드를 패키징 하고 버전관리를 합니다</a:t>
            </a:r>
            <a:r>
              <a:rPr lang="en-US" altLang="ko-KR" sz="1200" dirty="0"/>
              <a:t>. (</a:t>
            </a:r>
            <a:r>
              <a:rPr lang="ko-KR" altLang="en-US" sz="1200" dirty="0"/>
              <a:t>컴파일러</a:t>
            </a:r>
            <a:r>
              <a:rPr lang="en-US" altLang="ko-KR" sz="1200" dirty="0"/>
              <a:t>, Jenkins, CI)</a:t>
            </a:r>
            <a:br>
              <a:rPr lang="en-US" altLang="ko-KR" sz="1200" dirty="0"/>
            </a:br>
            <a:r>
              <a:rPr lang="en-US" altLang="ko-KR" sz="1200" dirty="0"/>
              <a:t>4). </a:t>
            </a:r>
            <a:r>
              <a:rPr lang="ko-KR" altLang="en-US" sz="1200" dirty="0"/>
              <a:t>테스트</a:t>
            </a:r>
            <a:r>
              <a:rPr lang="en-US" altLang="ko-KR" sz="1200" dirty="0"/>
              <a:t>(Test)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코드를 자동화</a:t>
            </a:r>
            <a:r>
              <a:rPr lang="en-US" altLang="ko-KR" sz="1200" dirty="0"/>
              <a:t>, </a:t>
            </a:r>
            <a:r>
              <a:rPr lang="ko-KR" altLang="en-US" sz="1200" dirty="0"/>
              <a:t>수동 테스트를 하여 완성도를 검증합니다</a:t>
            </a:r>
            <a:r>
              <a:rPr lang="en-US" altLang="ko-KR" sz="1200" dirty="0"/>
              <a:t>. (</a:t>
            </a:r>
            <a:r>
              <a:rPr lang="ko-KR" altLang="en-US" sz="1200" dirty="0"/>
              <a:t>유닛 테스트</a:t>
            </a:r>
            <a:r>
              <a:rPr lang="en-US" altLang="ko-KR" sz="1200" dirty="0"/>
              <a:t>, </a:t>
            </a:r>
            <a:r>
              <a:rPr lang="ko-KR" altLang="en-US" sz="1200" dirty="0"/>
              <a:t>서비스 테스트</a:t>
            </a:r>
            <a:r>
              <a:rPr lang="en-US" altLang="ko-KR" sz="1200" dirty="0"/>
              <a:t>, UI </a:t>
            </a:r>
            <a:r>
              <a:rPr lang="ko-KR" altLang="en-US" sz="1200" dirty="0"/>
              <a:t>테스트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6). </a:t>
            </a:r>
            <a:r>
              <a:rPr lang="ko-KR" altLang="en-US" sz="1200" dirty="0"/>
              <a:t>배포</a:t>
            </a:r>
            <a:r>
              <a:rPr lang="en-US" altLang="ko-KR" sz="1200" dirty="0"/>
              <a:t>(Deploy)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개발</a:t>
            </a:r>
            <a:r>
              <a:rPr lang="en-US" altLang="ko-KR" sz="1200" dirty="0"/>
              <a:t>(dev)</a:t>
            </a:r>
            <a:r>
              <a:rPr lang="ko-KR" altLang="en-US" sz="1200" dirty="0"/>
              <a:t>상태에서 운영</a:t>
            </a:r>
            <a:r>
              <a:rPr lang="en-US" altLang="ko-KR" sz="1200" dirty="0"/>
              <a:t>(ops)</a:t>
            </a:r>
            <a:r>
              <a:rPr lang="ko-KR" altLang="en-US" sz="1200" dirty="0"/>
              <a:t>상태로 전환하기 위해 서버 </a:t>
            </a:r>
            <a:r>
              <a:rPr lang="ko-KR" altLang="en-US" sz="1200" dirty="0" err="1"/>
              <a:t>머신을</a:t>
            </a:r>
            <a:r>
              <a:rPr lang="ko-KR" altLang="en-US" sz="1200" dirty="0"/>
              <a:t> 세팅하고 코드배포를 시작합니다</a:t>
            </a:r>
            <a:r>
              <a:rPr lang="en-US" altLang="ko-KR" sz="1200" dirty="0"/>
              <a:t>. (</a:t>
            </a:r>
            <a:r>
              <a:rPr lang="ko-KR" altLang="en-US" sz="1200" dirty="0"/>
              <a:t>클라우드 서버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도커</a:t>
            </a:r>
            <a:r>
              <a:rPr lang="en-US" altLang="ko-KR" sz="1200" dirty="0"/>
              <a:t>, CD)</a:t>
            </a:r>
          </a:p>
          <a:p>
            <a:r>
              <a:rPr lang="en-US" altLang="ko-KR" sz="1200" dirty="0"/>
              <a:t>7). </a:t>
            </a:r>
            <a:r>
              <a:rPr lang="ko-KR" altLang="en-US" sz="1200" dirty="0"/>
              <a:t>운영</a:t>
            </a:r>
            <a:r>
              <a:rPr lang="en-US" altLang="ko-KR" sz="1200" dirty="0"/>
              <a:t>(Operate)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배포중인 제품의 실시간 상태를 체크하고 문제 발견</a:t>
            </a:r>
            <a:r>
              <a:rPr lang="en-US" altLang="ko-KR" sz="1200" dirty="0"/>
              <a:t> </a:t>
            </a:r>
            <a:r>
              <a:rPr lang="ko-KR" altLang="en-US" sz="1200" dirty="0"/>
              <a:t>및 해결합니다</a:t>
            </a:r>
            <a:r>
              <a:rPr lang="en-US" altLang="ko-KR" sz="1200" dirty="0"/>
              <a:t>. (Elasticsearch, Grafana)</a:t>
            </a:r>
            <a:br>
              <a:rPr lang="en-US" altLang="ko-KR" sz="1200" dirty="0"/>
            </a:br>
            <a:r>
              <a:rPr lang="en-US" altLang="ko-KR" sz="1200" dirty="0"/>
              <a:t>8). </a:t>
            </a:r>
            <a:r>
              <a:rPr lang="ko-KR" altLang="en-US" sz="1200" dirty="0"/>
              <a:t>모니터링</a:t>
            </a:r>
            <a:r>
              <a:rPr lang="en-US" altLang="ko-KR" sz="1200" dirty="0"/>
              <a:t>(Monitor)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운영중인 제품의</a:t>
            </a:r>
            <a:r>
              <a:rPr lang="en-US" altLang="ko-KR" sz="1200" dirty="0"/>
              <a:t> </a:t>
            </a:r>
            <a:r>
              <a:rPr lang="ko-KR" altLang="en-US" sz="1200" dirty="0"/>
              <a:t>안성성과 개선사항이나</a:t>
            </a:r>
            <a:r>
              <a:rPr lang="en-US" altLang="ko-KR" sz="1200" dirty="0"/>
              <a:t> </a:t>
            </a:r>
            <a:r>
              <a:rPr lang="ko-KR" altLang="en-US" sz="1200" dirty="0"/>
              <a:t>추가사항을 찾고 이를 해결합니다</a:t>
            </a:r>
            <a:r>
              <a:rPr lang="en-US" altLang="ko-KR" sz="1200" dirty="0"/>
              <a:t>. (Prometheus,</a:t>
            </a:r>
            <a:r>
              <a:rPr lang="ko-KR" altLang="en-US" sz="1200" dirty="0"/>
              <a:t> </a:t>
            </a:r>
            <a:r>
              <a:rPr lang="en-US" altLang="ko-KR" sz="1200" dirty="0"/>
              <a:t>Google Analytics)</a:t>
            </a:r>
          </a:p>
        </p:txBody>
      </p:sp>
    </p:spTree>
    <p:extLst>
      <p:ext uri="{BB962C8B-B14F-4D97-AF65-F5344CB8AC3E}">
        <p14:creationId xmlns:p14="http://schemas.microsoft.com/office/powerpoint/2010/main" val="2745432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0DD37-6A25-2292-B5A8-028B0C3A2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응용 프로그래머</a:t>
            </a:r>
            <a:r>
              <a:rPr lang="en-US" altLang="ko-KR" dirty="0"/>
              <a:t>(</a:t>
            </a:r>
            <a:r>
              <a:rPr lang="ko-KR" altLang="en-US" dirty="0"/>
              <a:t>게임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7391A2-9FDB-7D94-4308-1D4C7A108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019467"/>
          </a:xfrm>
        </p:spPr>
        <p:txBody>
          <a:bodyPr/>
          <a:lstStyle/>
          <a:p>
            <a:r>
              <a:rPr lang="ko-KR" altLang="en-US" sz="1600" dirty="0"/>
              <a:t>결국</a:t>
            </a:r>
            <a:r>
              <a:rPr lang="en-US" altLang="ko-KR" sz="1600" dirty="0"/>
              <a:t> </a:t>
            </a:r>
            <a:r>
              <a:rPr lang="ko-KR" altLang="en-US" sz="1600" dirty="0"/>
              <a:t>개발은 사용자의 편의를 위해 제품을 만드는 과정을 말합니다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운영체제</a:t>
            </a:r>
            <a:r>
              <a:rPr lang="en-US" altLang="ko-KR" sz="1600" dirty="0"/>
              <a:t>(</a:t>
            </a:r>
            <a:r>
              <a:rPr lang="ko-KR" altLang="en-US" sz="1600" dirty="0"/>
              <a:t>윈도우</a:t>
            </a:r>
            <a:r>
              <a:rPr lang="en-US" altLang="ko-KR" sz="1600" dirty="0"/>
              <a:t>, </a:t>
            </a:r>
            <a:r>
              <a:rPr lang="ko-KR" altLang="en-US" sz="1600" dirty="0"/>
              <a:t>안드로이드 등</a:t>
            </a:r>
            <a:r>
              <a:rPr lang="en-US" altLang="ko-KR" sz="1600" dirty="0"/>
              <a:t>)</a:t>
            </a:r>
            <a:r>
              <a:rPr lang="ko-KR" altLang="en-US" sz="1600" dirty="0"/>
              <a:t>의 응용프로그램</a:t>
            </a:r>
            <a:r>
              <a:rPr lang="en-US" altLang="ko-KR" sz="1600" dirty="0"/>
              <a:t>(GUI)</a:t>
            </a:r>
            <a:r>
              <a:rPr lang="ko-KR" altLang="en-US" sz="1600" dirty="0"/>
              <a:t> 또한 사용자의 편의를 주는 제품이 될 수 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윈도우 프로그램은 </a:t>
            </a:r>
            <a:r>
              <a:rPr lang="en-US" altLang="ko-KR" sz="1600" dirty="0"/>
              <a:t>C/C++, .NET(C#), </a:t>
            </a:r>
            <a:r>
              <a:rPr lang="ko-KR" altLang="en-US" sz="1600" dirty="0" err="1"/>
              <a:t>윈폼을</a:t>
            </a:r>
            <a:r>
              <a:rPr lang="ko-KR" altLang="en-US" sz="1600" dirty="0"/>
              <a:t> 통해 응용프로그램을 개발합니다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대표적으로 </a:t>
            </a:r>
            <a:r>
              <a:rPr lang="en-US" altLang="ko-KR" sz="1600" dirty="0"/>
              <a:t>Window Forms, WPF, UWP, Win32_API, Electron</a:t>
            </a:r>
            <a:r>
              <a:rPr lang="ko-KR" altLang="en-US" sz="1600" dirty="0"/>
              <a:t>이 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안드로이드 앱은 </a:t>
            </a:r>
            <a:r>
              <a:rPr lang="en-US" altLang="ko-KR" sz="1600" dirty="0"/>
              <a:t>.</a:t>
            </a:r>
            <a:r>
              <a:rPr lang="en-US" altLang="ko-KR" sz="1600" dirty="0" err="1"/>
              <a:t>apk</a:t>
            </a:r>
            <a:r>
              <a:rPr lang="ko-KR" altLang="en-US" sz="1600" dirty="0"/>
              <a:t>로 빌드 가능한 컴파일러들로 응용프로그램을 개발합니다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리눅스 프로그램은 </a:t>
            </a:r>
            <a:r>
              <a:rPr lang="en-US" altLang="ko-KR" sz="1600" dirty="0"/>
              <a:t>C/C++_QT, </a:t>
            </a:r>
            <a:r>
              <a:rPr lang="en-US" altLang="ko-KR" sz="1600" dirty="0" err="1"/>
              <a:t>PyQT</a:t>
            </a:r>
            <a:r>
              <a:rPr lang="en-US" altLang="ko-KR" sz="1600" dirty="0"/>
              <a:t>, Electron</a:t>
            </a:r>
            <a:r>
              <a:rPr lang="ko-KR" altLang="en-US" sz="1600" dirty="0"/>
              <a:t>를 통해 응용프로그램을 개발합니다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게임은 응용프로그램의 일종이고</a:t>
            </a:r>
            <a:r>
              <a:rPr lang="en-US" altLang="ko-KR" sz="1600" dirty="0"/>
              <a:t>, C/C++(</a:t>
            </a:r>
            <a:r>
              <a:rPr lang="ko-KR" altLang="en-US" sz="1600" dirty="0" err="1"/>
              <a:t>언리얼</a:t>
            </a:r>
            <a:r>
              <a:rPr lang="en-US" altLang="ko-KR" sz="1600" dirty="0"/>
              <a:t>, </a:t>
            </a:r>
            <a:r>
              <a:rPr lang="ko-KR" altLang="en-US" sz="1600" dirty="0"/>
              <a:t>코코스</a:t>
            </a:r>
            <a:r>
              <a:rPr lang="en-US" altLang="ko-KR" sz="1600" dirty="0"/>
              <a:t>2D), C#(</a:t>
            </a:r>
            <a:r>
              <a:rPr lang="ko-KR" altLang="en-US" sz="1600" dirty="0"/>
              <a:t>유니티</a:t>
            </a:r>
            <a:r>
              <a:rPr lang="en-US" altLang="ko-KR" sz="1600" dirty="0"/>
              <a:t>)</a:t>
            </a:r>
            <a:r>
              <a:rPr lang="ko-KR" altLang="en-US" sz="1600" dirty="0"/>
              <a:t>을 통해 게임을 개발합니다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응용프로그램은 본체가 직접 서버와 소켓연결을 수행하는 경우가 많고</a:t>
            </a:r>
            <a:r>
              <a:rPr lang="en-US" altLang="ko-KR" sz="1600" dirty="0"/>
              <a:t>(</a:t>
            </a:r>
            <a:r>
              <a:rPr lang="ko-KR" altLang="en-US" sz="1600" dirty="0"/>
              <a:t>자체 </a:t>
            </a:r>
            <a:r>
              <a:rPr lang="ko-KR" altLang="en-US" sz="1600" dirty="0" err="1"/>
              <a:t>백엔드이면서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프론트엔드</a:t>
            </a:r>
            <a:r>
              <a:rPr lang="en-US" altLang="ko-KR" sz="1600" dirty="0"/>
              <a:t>),</a:t>
            </a:r>
            <a:br>
              <a:rPr lang="en-US" altLang="ko-KR" sz="1600" dirty="0"/>
            </a:br>
            <a:r>
              <a:rPr lang="ko-KR" altLang="en-US" sz="1600" dirty="0"/>
              <a:t>클라이언트의 자원을 사용하기 때문에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메모리 변조 해킹</a:t>
            </a:r>
            <a:r>
              <a:rPr lang="en-US" altLang="ko-KR" sz="1600" dirty="0"/>
              <a:t>, </a:t>
            </a:r>
            <a:r>
              <a:rPr lang="ko-KR" altLang="en-US" sz="1600" dirty="0"/>
              <a:t>네트워크 관련 해킹에 대해</a:t>
            </a:r>
            <a:r>
              <a:rPr lang="en-US" altLang="ko-KR" sz="1600" dirty="0"/>
              <a:t> </a:t>
            </a:r>
            <a:r>
              <a:rPr lang="ko-KR" altLang="en-US" sz="1600" dirty="0"/>
              <a:t>신경을 써서 설계해야 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2502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8BF5F-51B6-E85F-AF3D-43EBFA57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엔지니어</a:t>
            </a:r>
            <a:r>
              <a:rPr lang="en-US" altLang="ko-KR" dirty="0"/>
              <a:t>, </a:t>
            </a:r>
            <a:r>
              <a:rPr lang="ko-KR" altLang="en-US" dirty="0"/>
              <a:t>보안 엔지니어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DE4E11-6577-50F1-9CCE-3A6E49BC1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오늘날 들어서면서 데이터는 점점 커지고</a:t>
            </a:r>
            <a:r>
              <a:rPr lang="en-US" altLang="ko-KR" sz="1400" dirty="0"/>
              <a:t>,</a:t>
            </a:r>
            <a:r>
              <a:rPr lang="ko-KR" altLang="en-US" sz="1400" dirty="0"/>
              <a:t> 많아지고 있고</a:t>
            </a:r>
            <a:br>
              <a:rPr lang="en-US" altLang="ko-KR" sz="1400" dirty="0"/>
            </a:br>
            <a:r>
              <a:rPr lang="ko-KR" altLang="en-US" sz="1400" dirty="0"/>
              <a:t>서버의 수요가 높아지고 더 빠른 데이터 처리속도를 요구하는 상황이 되었습니다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데이터 엔지니어는 빅데이터들을 사용하는 개발의 인프라를 구축하는 것부터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데이터 손질</a:t>
            </a:r>
            <a:r>
              <a:rPr lang="en-US" altLang="ko-KR" sz="1400" dirty="0"/>
              <a:t>(</a:t>
            </a:r>
            <a:r>
              <a:rPr lang="ko-KR" altLang="en-US" sz="1400" dirty="0"/>
              <a:t>전 처리</a:t>
            </a:r>
            <a:r>
              <a:rPr lang="en-US" altLang="ko-KR" sz="1400" dirty="0"/>
              <a:t>), </a:t>
            </a:r>
            <a:r>
              <a:rPr lang="ko-KR" altLang="en-US" sz="1400" dirty="0"/>
              <a:t>데이터 사용</a:t>
            </a:r>
            <a:r>
              <a:rPr lang="en-US" altLang="ko-KR" sz="1400" dirty="0"/>
              <a:t>(</a:t>
            </a:r>
            <a:r>
              <a:rPr lang="ko-KR" altLang="en-US" sz="1400" dirty="0"/>
              <a:t>모델링</a:t>
            </a:r>
            <a:r>
              <a:rPr lang="en-US" altLang="ko-KR" sz="1400" dirty="0"/>
              <a:t>, </a:t>
            </a:r>
            <a:r>
              <a:rPr lang="ko-KR" altLang="en-US" sz="1400" dirty="0"/>
              <a:t>가공</a:t>
            </a:r>
            <a:r>
              <a:rPr lang="en-US" altLang="ko-KR" sz="1400" dirty="0"/>
              <a:t>), </a:t>
            </a:r>
            <a:r>
              <a:rPr lang="ko-KR" altLang="en-US" sz="1400" dirty="0"/>
              <a:t>데이터 저장을 하는 일개 과정을 모두 관리하는 역할을 수행합니다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보안 엔지니어는 해당 제품</a:t>
            </a:r>
            <a:r>
              <a:rPr lang="en-US" altLang="ko-KR" sz="1400" dirty="0"/>
              <a:t>(</a:t>
            </a:r>
            <a:r>
              <a:rPr lang="ko-KR" altLang="en-US" sz="1400" dirty="0"/>
              <a:t>웹</a:t>
            </a:r>
            <a:r>
              <a:rPr lang="en-US" altLang="ko-KR" sz="1400" dirty="0"/>
              <a:t>, </a:t>
            </a:r>
            <a:r>
              <a:rPr lang="ko-KR" altLang="en-US" sz="1400" dirty="0"/>
              <a:t>앱</a:t>
            </a:r>
            <a:r>
              <a:rPr lang="en-US" altLang="ko-KR" sz="1400" dirty="0"/>
              <a:t>, </a:t>
            </a:r>
            <a:r>
              <a:rPr lang="ko-KR" altLang="en-US" sz="1400" dirty="0"/>
              <a:t>응용프로그램 등</a:t>
            </a:r>
            <a:r>
              <a:rPr lang="en-US" altLang="ko-KR" sz="1400" dirty="0"/>
              <a:t>)</a:t>
            </a:r>
            <a:r>
              <a:rPr lang="ko-KR" altLang="en-US" sz="1400" dirty="0"/>
              <a:t>의 보안적인 취약점을 알려주고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모의 해킹 분석과 백신 개발</a:t>
            </a:r>
            <a:r>
              <a:rPr lang="en-US" altLang="ko-KR" sz="1400" dirty="0"/>
              <a:t>, </a:t>
            </a:r>
            <a:r>
              <a:rPr lang="ko-KR" altLang="en-US" sz="1400" dirty="0"/>
              <a:t>새로운 암호체계 설계 등을</a:t>
            </a:r>
            <a:r>
              <a:rPr lang="en-US" altLang="ko-KR" sz="1400" dirty="0"/>
              <a:t> </a:t>
            </a:r>
            <a:r>
              <a:rPr lang="ko-KR" altLang="en-US" sz="1400" dirty="0"/>
              <a:t>수행합니다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데이터 엔지니어는 </a:t>
            </a:r>
            <a:r>
              <a:rPr lang="en-US" altLang="ko-KR" sz="1400" dirty="0"/>
              <a:t>ML-Ops(ML-Dev-Ops)</a:t>
            </a:r>
            <a:r>
              <a:rPr lang="ko-KR" altLang="en-US" sz="1400" dirty="0"/>
              <a:t>를 토대로 하는 모델과</a:t>
            </a:r>
            <a:br>
              <a:rPr lang="en-US" altLang="ko-KR" sz="1400" dirty="0"/>
            </a:br>
            <a:r>
              <a:rPr lang="ko-KR" altLang="en-US" sz="1400" dirty="0"/>
              <a:t>데이터 베이스 대용량 처리 분석</a:t>
            </a:r>
            <a:r>
              <a:rPr lang="en-US" altLang="ko-KR" sz="1400" dirty="0"/>
              <a:t>, </a:t>
            </a:r>
            <a:r>
              <a:rPr lang="ko-KR" altLang="en-US" sz="1400" dirty="0"/>
              <a:t>시스템 최적화 등을 이해해야 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보안 엔지니어는 리버스 엔지니어링</a:t>
            </a:r>
            <a:r>
              <a:rPr lang="en-US" altLang="ko-KR" sz="1400" dirty="0"/>
              <a:t>, </a:t>
            </a:r>
            <a:r>
              <a:rPr lang="ko-KR" altLang="en-US" sz="1400" dirty="0"/>
              <a:t>로그분석</a:t>
            </a:r>
            <a:r>
              <a:rPr lang="en-US" altLang="ko-KR" sz="1400" dirty="0"/>
              <a:t>, </a:t>
            </a:r>
            <a:r>
              <a:rPr lang="ko-KR" altLang="en-US" sz="1400" dirty="0"/>
              <a:t>침투테스트</a:t>
            </a:r>
            <a:r>
              <a:rPr lang="en-US" altLang="ko-KR" sz="1400" dirty="0"/>
              <a:t>, </a:t>
            </a:r>
            <a:r>
              <a:rPr lang="ko-KR" altLang="en-US" sz="1400" dirty="0"/>
              <a:t>디지털 포렌식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추가로 정보보안 법 등을 이해해야 합니다</a:t>
            </a:r>
            <a:r>
              <a:rPr lang="en-US" altLang="ko-KR" sz="1400" dirty="0"/>
              <a:t>.</a:t>
            </a:r>
          </a:p>
        </p:txBody>
      </p:sp>
      <p:pic>
        <p:nvPicPr>
          <p:cNvPr id="1028" name="Picture 4" descr="post-thumbnail">
            <a:extLst>
              <a:ext uri="{FF2B5EF4-FFF2-40B4-BE49-F238E27FC236}">
                <a16:creationId xmlns:a16="http://schemas.microsoft.com/office/drawing/2014/main" id="{BE48C7F7-6D03-1BF9-AC9D-7F7B9FDA1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786" y="4128587"/>
            <a:ext cx="4306810" cy="211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463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2EF31-7DB5-E9BA-C45B-5B3DB69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기초 정신교육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372465-946E-86DF-CF87-3BBA0E137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https://www.youtube.com/watch?v=IoV_94hr7ks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21</a:t>
            </a:r>
            <a:r>
              <a:rPr lang="ko-KR" altLang="en-US" dirty="0"/>
              <a:t>일자 개발자 연봉조사와 실무 상황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위의 내용으로 보자면 개발자의 미래는 </a:t>
            </a:r>
            <a:r>
              <a:rPr lang="en-US" altLang="ko-KR" dirty="0"/>
              <a:t>“</a:t>
            </a:r>
            <a:r>
              <a:rPr lang="ko-KR" altLang="en-US" dirty="0"/>
              <a:t>타 전공자들도 넘 볼만큼</a:t>
            </a:r>
            <a:r>
              <a:rPr lang="en-US" altLang="ko-KR" dirty="0"/>
              <a:t>”</a:t>
            </a:r>
            <a:r>
              <a:rPr lang="ko-KR" altLang="en-US" dirty="0"/>
              <a:t> 구미가 당기는 직업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그래서 실제로 이번 강의 수강자분들 중에서도 이전 전공을 그만두고</a:t>
            </a:r>
            <a:br>
              <a:rPr lang="en-US" altLang="ko-KR" dirty="0"/>
            </a:br>
            <a:r>
              <a:rPr lang="ko-KR" altLang="en-US" dirty="0"/>
              <a:t>이쪽 세계로 오신분들도</a:t>
            </a:r>
            <a:r>
              <a:rPr lang="en-US" altLang="ko-KR" dirty="0"/>
              <a:t> </a:t>
            </a:r>
            <a:r>
              <a:rPr lang="ko-KR" altLang="en-US" dirty="0"/>
              <a:t>많은 것 같습니다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컴퓨터로만 작업이 진행되기에 중노동도 없고</a:t>
            </a:r>
            <a:r>
              <a:rPr lang="en-US" altLang="ko-KR" dirty="0"/>
              <a:t>, </a:t>
            </a:r>
            <a:r>
              <a:rPr lang="ko-KR" altLang="en-US" dirty="0"/>
              <a:t>항상 비전이 넘치고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항상 인력난에 시달려 완전한 </a:t>
            </a:r>
            <a:r>
              <a:rPr lang="en-US" altLang="ko-KR" dirty="0"/>
              <a:t>“</a:t>
            </a:r>
            <a:r>
              <a:rPr lang="ko-KR" altLang="en-US" dirty="0"/>
              <a:t>블루오션</a:t>
            </a:r>
            <a:r>
              <a:rPr lang="en-US" altLang="ko-KR" dirty="0"/>
              <a:t>”</a:t>
            </a:r>
            <a:r>
              <a:rPr lang="ko-KR" altLang="en-US" dirty="0"/>
              <a:t>이라고 봐도 무방할 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7404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93F6E-366E-0CA7-6451-0F292D75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vscode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17C97-D0BC-F525-5360-6C3C03217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/>
              <a:t>Visual Studio Code</a:t>
            </a:r>
            <a:r>
              <a:rPr lang="ko-KR" altLang="en-US" sz="1600" dirty="0"/>
              <a:t>는 마이크로소프트사에서 만든 코드 편집기로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최근에는 </a:t>
            </a:r>
            <a:r>
              <a:rPr lang="en-US" altLang="ko-KR" sz="1600" dirty="0"/>
              <a:t>IDE</a:t>
            </a:r>
            <a:r>
              <a:rPr lang="ko-KR" altLang="en-US" sz="1600" dirty="0"/>
              <a:t>로 불려도 될 정도로 많은 발전을 하고 있는 도구입니다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디버깅과 </a:t>
            </a:r>
            <a:r>
              <a:rPr lang="en-US" altLang="ko-KR" sz="1600" dirty="0"/>
              <a:t>Git</a:t>
            </a:r>
            <a:r>
              <a:rPr lang="ko-KR" altLang="en-US" sz="1600" dirty="0"/>
              <a:t>를 기본 지원하고</a:t>
            </a:r>
            <a:r>
              <a:rPr lang="en-US" altLang="ko-KR" sz="1600" dirty="0"/>
              <a:t>, </a:t>
            </a:r>
            <a:r>
              <a:rPr lang="ko-KR" altLang="en-US" sz="1600" dirty="0"/>
              <a:t>다양한 단축키</a:t>
            </a:r>
            <a:r>
              <a:rPr lang="en-US" altLang="ko-KR" sz="1600" dirty="0"/>
              <a:t>, </a:t>
            </a:r>
            <a:r>
              <a:rPr lang="ko-KR" altLang="en-US" sz="1600" dirty="0"/>
              <a:t>기능 설정과</a:t>
            </a:r>
            <a:r>
              <a:rPr lang="en-US" altLang="ko-KR" sz="1600" dirty="0"/>
              <a:t>, </a:t>
            </a:r>
            <a:r>
              <a:rPr lang="ko-KR" altLang="en-US" sz="1600" dirty="0"/>
              <a:t>상당히 가벼운 측에 속하여 대다수의 개발자들이 사용하는 편입니다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추가로 다양한 확장들을 설치하여 </a:t>
            </a:r>
            <a:r>
              <a:rPr lang="ko-KR" altLang="en-US" sz="1600" dirty="0" err="1"/>
              <a:t>포멧터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제네레이터</a:t>
            </a:r>
            <a:r>
              <a:rPr lang="en-US" altLang="ko-KR" sz="1600" dirty="0"/>
              <a:t>, </a:t>
            </a:r>
            <a:r>
              <a:rPr lang="ko-KR" altLang="en-US" sz="1600" dirty="0"/>
              <a:t>자동완성</a:t>
            </a:r>
            <a:r>
              <a:rPr lang="en-US" altLang="ko-KR" sz="1600" dirty="0"/>
              <a:t>, </a:t>
            </a:r>
            <a:r>
              <a:rPr lang="ko-KR" altLang="en-US" sz="1600" dirty="0"/>
              <a:t>원격 </a:t>
            </a:r>
            <a:r>
              <a:rPr lang="ko-KR" altLang="en-US" sz="1600" dirty="0" err="1"/>
              <a:t>연결등의</a:t>
            </a:r>
            <a:br>
              <a:rPr lang="en-US" altLang="ko-KR" sz="1600" dirty="0"/>
            </a:br>
            <a:r>
              <a:rPr lang="ko-KR" altLang="en-US" sz="1600" dirty="0"/>
              <a:t>거의 필수라 볼 수 있는 기능들을 불러와 사용 할 수도 있습니다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>
                <a:hlinkClick r:id="rId2"/>
              </a:rPr>
              <a:t>https://code.visualstudio.com/</a:t>
            </a:r>
            <a:endParaRPr lang="en-US" altLang="ko-KR" sz="1600" dirty="0"/>
          </a:p>
          <a:p>
            <a:r>
              <a:rPr lang="en-US" altLang="ko-KR" sz="1600" dirty="0"/>
              <a:t>Visual Studio IDE, IntelliJ IDEA</a:t>
            </a:r>
            <a:r>
              <a:rPr lang="ko-KR" altLang="en-US" sz="1600" dirty="0"/>
              <a:t> 보다 가볍긴</a:t>
            </a:r>
            <a:r>
              <a:rPr lang="en-US" altLang="ko-KR" sz="1600" dirty="0"/>
              <a:t> </a:t>
            </a:r>
            <a:r>
              <a:rPr lang="ko-KR" altLang="en-US" sz="1600" dirty="0"/>
              <a:t>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그만큼 기능과 완성도가 떨어지는</a:t>
            </a:r>
            <a:r>
              <a:rPr lang="en-US" altLang="ko-KR" sz="1600" dirty="0"/>
              <a:t> </a:t>
            </a:r>
            <a:r>
              <a:rPr lang="ko-KR" altLang="en-US" sz="1600" dirty="0"/>
              <a:t>단점은 존재합니다</a:t>
            </a:r>
            <a:r>
              <a:rPr lang="en-US" altLang="ko-KR" sz="1600" dirty="0"/>
              <a:t>.</a:t>
            </a:r>
          </a:p>
          <a:p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323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0BAE1-4C99-C4DC-5411-9DE8A789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electron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4C972B-A286-6036-4996-762E5E097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891443"/>
          </a:xfrm>
        </p:spPr>
        <p:txBody>
          <a:bodyPr/>
          <a:lstStyle/>
          <a:p>
            <a:r>
              <a:rPr lang="ko-KR" altLang="en-US" sz="1600" dirty="0"/>
              <a:t>일렉트론은 </a:t>
            </a:r>
            <a:r>
              <a:rPr lang="ko-KR" altLang="en-US" sz="1600" dirty="0" err="1"/>
              <a:t>깃헙에서</a:t>
            </a:r>
            <a:r>
              <a:rPr lang="ko-KR" altLang="en-US" sz="1600" dirty="0"/>
              <a:t> 개발한 오픈소스 프레임워크 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응용프로그램을 만드는 도구로 사용되며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일렉트론으로 제작된 응용프로그램은 </a:t>
            </a:r>
            <a:r>
              <a:rPr lang="en-US" altLang="ko-KR" sz="1600" dirty="0" err="1"/>
              <a:t>vscode</a:t>
            </a:r>
            <a:r>
              <a:rPr lang="en-US" altLang="ko-KR" sz="1600" dirty="0"/>
              <a:t>, Discord</a:t>
            </a:r>
            <a:r>
              <a:rPr lang="ko-KR" altLang="en-US" sz="1600" dirty="0"/>
              <a:t> 프로그램</a:t>
            </a:r>
            <a:r>
              <a:rPr lang="en-US" altLang="ko-KR" sz="1600" dirty="0"/>
              <a:t>, Slack</a:t>
            </a:r>
            <a:r>
              <a:rPr lang="ko-KR" altLang="en-US" sz="1600" dirty="0"/>
              <a:t>프로그램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Wordpress</a:t>
            </a:r>
            <a:r>
              <a:rPr lang="ko-KR" altLang="en-US" sz="1600" dirty="0"/>
              <a:t>프로그램</a:t>
            </a:r>
            <a:r>
              <a:rPr lang="en-US" altLang="ko-KR" sz="1600" dirty="0"/>
              <a:t>, Twitch</a:t>
            </a:r>
            <a:r>
              <a:rPr lang="ko-KR" altLang="en-US" sz="1600" dirty="0"/>
              <a:t> 프로그램</a:t>
            </a:r>
            <a:r>
              <a:rPr lang="en-US" altLang="ko-KR" sz="1600" dirty="0"/>
              <a:t>, Facebook </a:t>
            </a:r>
            <a:r>
              <a:rPr lang="ko-KR" altLang="en-US" sz="1600" dirty="0"/>
              <a:t>메신저 프로그램</a:t>
            </a:r>
            <a:r>
              <a:rPr lang="en-US" altLang="ko-KR" sz="1600" dirty="0"/>
              <a:t>, </a:t>
            </a:r>
            <a:r>
              <a:rPr lang="ko-KR" altLang="en-US" sz="1600" dirty="0"/>
              <a:t>예전에는 </a:t>
            </a:r>
            <a:r>
              <a:rPr lang="ko-KR" altLang="en-US" sz="1600" dirty="0" err="1"/>
              <a:t>깃헙의</a:t>
            </a:r>
            <a:r>
              <a:rPr lang="ko-KR" altLang="en-US" sz="1600" dirty="0"/>
              <a:t> 아톰 편집기 등이 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일렉트론은 </a:t>
            </a:r>
            <a:r>
              <a:rPr lang="en-US" altLang="ko-KR" sz="1600" dirty="0"/>
              <a:t>Node.js(</a:t>
            </a:r>
            <a:r>
              <a:rPr lang="ko-KR" altLang="en-US" sz="1600" dirty="0"/>
              <a:t>자바스크립트</a:t>
            </a:r>
            <a:r>
              <a:rPr lang="en-US" altLang="ko-KR" sz="1600" dirty="0"/>
              <a:t>)</a:t>
            </a:r>
            <a:r>
              <a:rPr lang="ko-KR" altLang="en-US" sz="1600" dirty="0"/>
              <a:t>를 런타임 환경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백엔드</a:t>
            </a:r>
            <a:r>
              <a:rPr lang="en-US" altLang="ko-KR" sz="1600" dirty="0"/>
              <a:t>)</a:t>
            </a:r>
            <a:r>
              <a:rPr lang="ko-KR" altLang="en-US" sz="1600" dirty="0"/>
              <a:t>으로 사용하고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오픈소스 브라우저 크로뮴</a:t>
            </a:r>
            <a:r>
              <a:rPr lang="en-US" altLang="ko-KR" sz="1600" dirty="0"/>
              <a:t>(Chromium, </a:t>
            </a:r>
            <a:r>
              <a:rPr lang="ko-KR" altLang="en-US" sz="1600" dirty="0"/>
              <a:t>구글 크롬은 </a:t>
            </a:r>
            <a:r>
              <a:rPr lang="ko-KR" altLang="en-US" sz="1600" dirty="0" err="1"/>
              <a:t>크로뮴을</a:t>
            </a:r>
            <a:r>
              <a:rPr lang="ko-KR" altLang="en-US" sz="1600" dirty="0"/>
              <a:t> 사용하여 제작됨</a:t>
            </a:r>
            <a:r>
              <a:rPr lang="en-US" altLang="ko-KR" sz="1600" dirty="0"/>
              <a:t>)</a:t>
            </a:r>
            <a:r>
              <a:rPr lang="ko-KR" altLang="en-US" sz="1600" dirty="0"/>
              <a:t>을</a:t>
            </a:r>
            <a:br>
              <a:rPr lang="en-US" altLang="ko-KR" sz="1600" dirty="0"/>
            </a:br>
            <a:r>
              <a:rPr lang="ko-KR" altLang="en-US" sz="1600" dirty="0"/>
              <a:t>뷰</a:t>
            </a:r>
            <a:r>
              <a:rPr lang="en-US" altLang="ko-KR" sz="1600" dirty="0"/>
              <a:t>(</a:t>
            </a:r>
            <a:r>
              <a:rPr lang="ko-KR" altLang="en-US" sz="1600" dirty="0"/>
              <a:t>프론트 엔드</a:t>
            </a:r>
            <a:r>
              <a:rPr lang="en-US" altLang="ko-KR" sz="1600" dirty="0"/>
              <a:t>)</a:t>
            </a:r>
            <a:r>
              <a:rPr lang="ko-KR" altLang="en-US" sz="1600" dirty="0"/>
              <a:t>로 사용한 응용 프로그램 프레임워크 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일렉트론의 장점은 자바스크립트를 사용하는 방식으로 접근성과 웹개발의 유사성에서 굉장히 좋고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크로스 플랫폼이 지원되기 때문에</a:t>
            </a:r>
            <a:r>
              <a:rPr lang="en-US" altLang="ko-KR" sz="1600" dirty="0"/>
              <a:t>, </a:t>
            </a:r>
            <a:r>
              <a:rPr lang="ko-KR" altLang="en-US" sz="1600" dirty="0"/>
              <a:t>하나의 코드로 대다수의 운영체제에서 빌드</a:t>
            </a:r>
            <a:r>
              <a:rPr lang="en-US" altLang="ko-KR" sz="1600" dirty="0"/>
              <a:t>, </a:t>
            </a:r>
            <a:r>
              <a:rPr lang="ko-KR" altLang="en-US" sz="1600" dirty="0"/>
              <a:t>배포 할 수 있습니다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추가로 다양한 확장을 사용할 수 있고</a:t>
            </a:r>
            <a:r>
              <a:rPr lang="en-US" altLang="ko-KR" sz="1600" dirty="0"/>
              <a:t>, API</a:t>
            </a:r>
            <a:r>
              <a:rPr lang="ko-KR" altLang="en-US" sz="1600" dirty="0"/>
              <a:t>와 런타임이 웹과 호환되어 유연하게 사용할 수 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단점은 개발 코드가 무겁고</a:t>
            </a:r>
            <a:r>
              <a:rPr lang="en-US" altLang="ko-KR" sz="1600" dirty="0"/>
              <a:t>, </a:t>
            </a:r>
            <a:r>
              <a:rPr lang="ko-KR" altLang="en-US" sz="1600" dirty="0"/>
              <a:t>최적화가 상대적으로 덜 되어 있고</a:t>
            </a:r>
            <a:r>
              <a:rPr lang="en-US" altLang="ko-KR" sz="1600" dirty="0"/>
              <a:t>, </a:t>
            </a:r>
            <a:r>
              <a:rPr lang="ko-KR" altLang="en-US" sz="1600" dirty="0"/>
              <a:t>자체적인 보안기능은 제공하지 않습니다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주의해야 할 점은 크로스 플랫폼이기는 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빌드는 각자의 운영체제에서 해야 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0014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72675-DAC2-CB21-821C-A3BDBF6D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html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57F997-D0A5-7FE6-E91A-9006E055F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/>
              <a:t>윈도우에서 </a:t>
            </a:r>
            <a:r>
              <a:rPr lang="en-US" altLang="ko-KR" sz="1600" dirty="0"/>
              <a:t>*.html</a:t>
            </a:r>
            <a:r>
              <a:rPr lang="ko-KR" altLang="en-US" sz="1600" dirty="0"/>
              <a:t>파일을 생성하고</a:t>
            </a:r>
            <a:r>
              <a:rPr lang="en-US" altLang="ko-KR" sz="1600" dirty="0"/>
              <a:t>, </a:t>
            </a:r>
            <a:r>
              <a:rPr lang="ko-KR" altLang="en-US" sz="1600" dirty="0"/>
              <a:t>편집기를 열어</a:t>
            </a:r>
            <a:r>
              <a:rPr lang="en-US" altLang="ko-KR" sz="1600" dirty="0"/>
              <a:t> &lt;html&gt;</a:t>
            </a:r>
            <a:r>
              <a:rPr lang="en-US" altLang="ko-KR" sz="1600" dirty="0" err="1"/>
              <a:t>Helloworld</a:t>
            </a:r>
            <a:r>
              <a:rPr lang="en-US" altLang="ko-KR" sz="1600" dirty="0"/>
              <a:t>&lt;/html&gt; </a:t>
            </a:r>
            <a:r>
              <a:rPr lang="ko-KR" altLang="en-US" sz="1600" dirty="0"/>
              <a:t>를 작성한 후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저장 후 파일을 더블클릭 합니다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브라우저에서 </a:t>
            </a:r>
            <a:r>
              <a:rPr lang="en-US" altLang="ko-KR" sz="1600" dirty="0"/>
              <a:t>.html</a:t>
            </a:r>
            <a:r>
              <a:rPr lang="ko-KR" altLang="en-US" sz="1600" dirty="0"/>
              <a:t> 이 </a:t>
            </a:r>
            <a:r>
              <a:rPr lang="en-US" altLang="ko-KR" sz="1600" dirty="0" err="1"/>
              <a:t>Helloworld</a:t>
            </a:r>
            <a:r>
              <a:rPr lang="ko-KR" altLang="en-US" sz="1600" dirty="0"/>
              <a:t>로</a:t>
            </a:r>
            <a:r>
              <a:rPr lang="en-US" altLang="ko-KR" sz="1600" dirty="0"/>
              <a:t> </a:t>
            </a:r>
            <a:r>
              <a:rPr lang="ko-KR" altLang="en-US" sz="1600" dirty="0"/>
              <a:t>뜬다면 정상적으로 동작하는 것입니다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리눅스에서 </a:t>
            </a:r>
            <a:r>
              <a:rPr lang="en-US" altLang="ko-KR" sz="1600" dirty="0" err="1"/>
              <a:t>sudo</a:t>
            </a:r>
            <a:r>
              <a:rPr lang="ko-KR" altLang="en-US" sz="1600" dirty="0"/>
              <a:t> </a:t>
            </a:r>
            <a:r>
              <a:rPr lang="en-US" altLang="ko-KR" sz="1600" dirty="0"/>
              <a:t>vi</a:t>
            </a:r>
            <a:r>
              <a:rPr lang="ko-KR" altLang="en-US" sz="1600" dirty="0"/>
              <a:t> </a:t>
            </a:r>
            <a:r>
              <a:rPr lang="en-US" altLang="ko-KR" sz="1600" dirty="0"/>
              <a:t>*.html </a:t>
            </a:r>
            <a:r>
              <a:rPr lang="ko-KR" altLang="en-US" sz="1600" dirty="0"/>
              <a:t>로 </a:t>
            </a:r>
            <a:r>
              <a:rPr lang="en-US" altLang="ko-KR" sz="1600" dirty="0"/>
              <a:t>&lt;html&gt;</a:t>
            </a:r>
            <a:r>
              <a:rPr lang="en-US" altLang="ko-KR" sz="1600" dirty="0" err="1"/>
              <a:t>Helloworld</a:t>
            </a:r>
            <a:r>
              <a:rPr lang="en-US" altLang="ko-KR" sz="1600" dirty="0"/>
              <a:t>&lt;/html&gt; </a:t>
            </a:r>
            <a:r>
              <a:rPr lang="ko-KR" altLang="en-US" sz="1600" dirty="0"/>
              <a:t>을 작성하고</a:t>
            </a:r>
            <a:r>
              <a:rPr lang="en-US" altLang="ko-KR" sz="1600" dirty="0"/>
              <a:t> :</a:t>
            </a:r>
            <a:r>
              <a:rPr lang="en-US" altLang="ko-KR" sz="1600" dirty="0" err="1"/>
              <a:t>wq</a:t>
            </a:r>
            <a:r>
              <a:rPr lang="en-US" altLang="ko-KR" sz="1600" dirty="0"/>
              <a:t> </a:t>
            </a:r>
            <a:r>
              <a:rPr lang="ko-KR" altLang="en-US" sz="1600" dirty="0"/>
              <a:t>후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en-US" altLang="ko-KR" sz="1600" dirty="0"/>
              <a:t>lynx *.html</a:t>
            </a:r>
            <a:r>
              <a:rPr lang="ko-KR" altLang="en-US" sz="1600" dirty="0"/>
              <a:t>를 입력하여 콘솔에서 </a:t>
            </a:r>
            <a:r>
              <a:rPr lang="en-US" altLang="ko-KR" sz="1600" dirty="0" err="1"/>
              <a:t>Helloworld</a:t>
            </a:r>
            <a:r>
              <a:rPr lang="ko-KR" altLang="en-US" sz="1600" dirty="0"/>
              <a:t>로 뜬다면 정상적으로 동작하는 것입니다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Vscode</a:t>
            </a:r>
            <a:r>
              <a:rPr lang="ko-KR" altLang="en-US" sz="1600" dirty="0"/>
              <a:t> 또한 편집기로 사용가능 하여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vscode</a:t>
            </a:r>
            <a:r>
              <a:rPr lang="ko-KR" altLang="en-US" sz="1600" dirty="0"/>
              <a:t>를 이용하여 편집 해보시기 바랍니다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추가로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vscode</a:t>
            </a:r>
            <a:r>
              <a:rPr lang="ko-KR" altLang="en-US" sz="1600" dirty="0"/>
              <a:t>의 확장 중</a:t>
            </a:r>
            <a:r>
              <a:rPr lang="en-US" altLang="ko-KR" sz="1600" dirty="0"/>
              <a:t>, Auto Rename Tag, CSS</a:t>
            </a:r>
            <a:r>
              <a:rPr lang="ko-KR" altLang="en-US" sz="1600" dirty="0"/>
              <a:t> </a:t>
            </a:r>
            <a:r>
              <a:rPr lang="en-US" altLang="ko-KR" sz="1600" dirty="0"/>
              <a:t>Peek,</a:t>
            </a:r>
            <a:r>
              <a:rPr lang="ko-KR" altLang="en-US" sz="1600" dirty="0"/>
              <a:t> </a:t>
            </a:r>
            <a:r>
              <a:rPr lang="en-US" altLang="ko-KR" sz="1600" dirty="0"/>
              <a:t>indent-Rainbow, </a:t>
            </a:r>
            <a:r>
              <a:rPr lang="en-US" altLang="ko-KR" sz="1600" dirty="0" err="1"/>
              <a:t>IntelliCode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en-US" altLang="ko-KR" sz="1600" dirty="0" err="1"/>
              <a:t>IntelliCode</a:t>
            </a:r>
            <a:r>
              <a:rPr lang="en-US" altLang="ko-KR" sz="1600" dirty="0"/>
              <a:t> API Usage Examples, Live Server, Material Icon Theme, Prettier – Code formatter </a:t>
            </a:r>
            <a:r>
              <a:rPr lang="ko-KR" altLang="en-US" sz="1600" dirty="0"/>
              <a:t>는</a:t>
            </a:r>
            <a:endParaRPr lang="en-US" altLang="ko-KR" sz="1600" dirty="0"/>
          </a:p>
          <a:p>
            <a:r>
              <a:rPr lang="en-US" altLang="ko-KR" sz="1600" dirty="0"/>
              <a:t>html</a:t>
            </a:r>
            <a:r>
              <a:rPr lang="ko-KR" altLang="en-US" sz="1600" dirty="0"/>
              <a:t>관련해서 모두 준수한 확장으로 꼭 설치 해서 사용해 보시기 바랍니다</a:t>
            </a:r>
            <a:r>
              <a:rPr lang="en-US" altLang="ko-KR" sz="1600" dirty="0"/>
              <a:t>.</a:t>
            </a:r>
          </a:p>
          <a:p>
            <a:r>
              <a:rPr lang="en-US" altLang="ko-KR" sz="1400" dirty="0"/>
              <a:t>Remote – SSH </a:t>
            </a:r>
            <a:r>
              <a:rPr lang="ko-KR" altLang="en-US" sz="1400" dirty="0"/>
              <a:t>시리즈 모두</a:t>
            </a:r>
            <a:r>
              <a:rPr lang="en-US" altLang="ko-KR" sz="1400" dirty="0"/>
              <a:t>, Korean Language Pack for Visual Studio C </a:t>
            </a:r>
            <a:r>
              <a:rPr lang="ko-KR" altLang="en-US" sz="1400" dirty="0"/>
              <a:t>도 필수는 아니지만 좋은 확장들 입니다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411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4F3F9-CC62-4BDC-BA4A-711E045D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Github</a:t>
            </a:r>
            <a:r>
              <a:rPr lang="en-US" altLang="ko-KR" dirty="0"/>
              <a:t>, Git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7B8F2C-3462-2DA4-6143-4403AFDFC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깃은 분산 버전 관리 시스템으로 여러 사람들이 하나의 프로젝트를 만질 때 반드시 일어나는 충돌위험에 대비하여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버전 노드 형태로 코드를 관리하고</a:t>
            </a:r>
            <a:r>
              <a:rPr lang="en-US" altLang="ko-KR" sz="1400" dirty="0"/>
              <a:t>, </a:t>
            </a:r>
            <a:r>
              <a:rPr lang="ko-KR" altLang="en-US" sz="1400" dirty="0"/>
              <a:t>여러 코드를 병합하거나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버저닝을</a:t>
            </a:r>
            <a:r>
              <a:rPr lang="ko-KR" altLang="en-US" sz="1400" dirty="0"/>
              <a:t> 하는 등의 고차원 적인 분산 버전 관리를</a:t>
            </a:r>
            <a:br>
              <a:rPr lang="en-US" altLang="ko-KR" sz="1400" dirty="0"/>
            </a:br>
            <a:r>
              <a:rPr lang="ko-KR" altLang="en-US" sz="1400" dirty="0"/>
              <a:t>가능하게 해줍니다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깃 허브는 깃 시스템에 가장 중요한 원격 저장소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레포지토리</a:t>
            </a:r>
            <a:r>
              <a:rPr lang="en-US" altLang="ko-KR" sz="1400" dirty="0"/>
              <a:t>)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작업 파일은 개발자가 작업하는 파일을 의미합니다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 err="1"/>
              <a:t>스테이징</a:t>
            </a:r>
            <a:r>
              <a:rPr lang="ko-KR" altLang="en-US" sz="1400" dirty="0"/>
              <a:t> 영역은 깃이 해당 파일을 버전 관리 대상 파일로</a:t>
            </a:r>
            <a:br>
              <a:rPr lang="en-US" altLang="ko-KR" sz="1400" dirty="0"/>
            </a:br>
            <a:r>
              <a:rPr lang="ko-KR" altLang="en-US" sz="1400" dirty="0"/>
              <a:t>간주한다는 영역을 의미합니다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로컬 저장소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레포지토리</a:t>
            </a:r>
            <a:r>
              <a:rPr lang="en-US" altLang="ko-KR" sz="1400" dirty="0"/>
              <a:t>)</a:t>
            </a:r>
            <a:r>
              <a:rPr lang="ko-KR" altLang="en-US" sz="1400" dirty="0"/>
              <a:t>는 개발자 개인 장치의 버전 저장소로</a:t>
            </a:r>
            <a:br>
              <a:rPr lang="en-US" altLang="ko-KR" sz="1400" dirty="0"/>
            </a:br>
            <a:r>
              <a:rPr lang="ko-KR" altLang="en-US" sz="1400" dirty="0"/>
              <a:t>버전단위로 내용이 저장된 곳을 의미합니다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깃은 작업파일 </a:t>
            </a:r>
            <a:r>
              <a:rPr lang="en-US" altLang="ko-KR" sz="1400" dirty="0"/>
              <a:t>-&gt; </a:t>
            </a:r>
            <a:r>
              <a:rPr lang="ko-KR" altLang="en-US" sz="1400" dirty="0" err="1"/>
              <a:t>스테이징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  <a:r>
              <a:rPr lang="ko-KR" altLang="en-US" sz="1400" dirty="0"/>
              <a:t>로컬 저장소 에서 원격 저장소인 깃 허브로</a:t>
            </a:r>
            <a:br>
              <a:rPr lang="en-US" altLang="ko-KR" sz="1400" dirty="0"/>
            </a:br>
            <a:r>
              <a:rPr lang="ko-KR" altLang="en-US" sz="1400" dirty="0"/>
              <a:t>버전을 업데이트 하거나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깃 허브에서 작업파일로 가져오기 위해 사용됩니다</a:t>
            </a:r>
            <a:r>
              <a:rPr lang="en-US" altLang="ko-KR" sz="140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43D517-87B3-22E0-BAF1-8CDC9028C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67" y="2768915"/>
            <a:ext cx="4455955" cy="347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19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9394A-8781-E314-5741-E7F634AF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SSH</a:t>
            </a:r>
            <a:r>
              <a:rPr lang="ko-KR" altLang="en-US" dirty="0"/>
              <a:t>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8130B0-D85F-8EDB-8EA7-3204BC10C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9709"/>
            <a:ext cx="10058400" cy="3760891"/>
          </a:xfrm>
        </p:spPr>
        <p:txBody>
          <a:bodyPr/>
          <a:lstStyle/>
          <a:p>
            <a:r>
              <a:rPr lang="en-US" altLang="ko-KR" sz="1200" dirty="0" err="1"/>
              <a:t>Puttygen</a:t>
            </a:r>
            <a:r>
              <a:rPr lang="ko-KR" altLang="en-US" sz="1200" dirty="0"/>
              <a:t>을 이용한다면</a:t>
            </a:r>
            <a:r>
              <a:rPr lang="en-US" altLang="ko-KR" sz="1200" dirty="0"/>
              <a:t>, </a:t>
            </a:r>
            <a:r>
              <a:rPr lang="en-US" altLang="ko-KR" sz="1200" u="sng" dirty="0">
                <a:solidFill>
                  <a:srgbClr val="FF0000"/>
                </a:solidFill>
              </a:rPr>
              <a:t>Generate</a:t>
            </a:r>
            <a:r>
              <a:rPr lang="ko-KR" altLang="en-US" sz="1200" dirty="0"/>
              <a:t>를 눌러 해당 창 내에서 마우스를 무작위로 굴립니다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이유는 </a:t>
            </a:r>
            <a:r>
              <a:rPr lang="en-US" altLang="ko-KR" sz="1200" dirty="0" err="1"/>
              <a:t>puttygen</a:t>
            </a:r>
            <a:r>
              <a:rPr lang="ko-KR" altLang="en-US" sz="1200" dirty="0"/>
              <a:t>은 </a:t>
            </a:r>
            <a:r>
              <a:rPr lang="ko-KR" altLang="en-US" sz="1200" dirty="0" err="1"/>
              <a:t>의사난수열을</a:t>
            </a:r>
            <a:r>
              <a:rPr lang="ko-KR" altLang="en-US" sz="1200" dirty="0"/>
              <a:t> 순간 마우스 좌표로 사용하기 때문입니다</a:t>
            </a:r>
            <a:r>
              <a:rPr lang="en-US" altLang="ko-KR" sz="1200" dirty="0"/>
              <a:t>.)</a:t>
            </a:r>
          </a:p>
          <a:p>
            <a:r>
              <a:rPr lang="en-US" altLang="ko-KR" sz="1200" u="sng" dirty="0">
                <a:solidFill>
                  <a:srgbClr val="00B050"/>
                </a:solidFill>
              </a:rPr>
              <a:t>OpenSSH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깃헙에</a:t>
            </a:r>
            <a:r>
              <a:rPr lang="ko-KR" altLang="en-US" sz="1200" dirty="0"/>
              <a:t> </a:t>
            </a:r>
            <a:r>
              <a:rPr lang="en-US" altLang="ko-KR" sz="1200" dirty="0"/>
              <a:t>Settings&gt;SSH and GPG keys&gt;New SSH key&gt;Key</a:t>
            </a:r>
            <a:r>
              <a:rPr lang="ko-KR" altLang="en-US" sz="1200" dirty="0"/>
              <a:t>에 붙여넣기 하고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en-US" altLang="ko-KR" sz="1200" dirty="0"/>
              <a:t>Title</a:t>
            </a:r>
            <a:r>
              <a:rPr lang="ko-KR" altLang="en-US" sz="1200" dirty="0"/>
              <a:t>에 키 이름을 간략하게 지어주고 저장합니다</a:t>
            </a:r>
            <a:r>
              <a:rPr lang="en-US" altLang="ko-KR" sz="1200" dirty="0"/>
              <a:t>. (</a:t>
            </a:r>
            <a:r>
              <a:rPr lang="ko-KR" altLang="en-US" sz="1200" dirty="0"/>
              <a:t>공용 키 저장 방법</a:t>
            </a:r>
            <a:r>
              <a:rPr lang="en-US" altLang="ko-KR" sz="1200" dirty="0"/>
              <a:t>)</a:t>
            </a:r>
          </a:p>
          <a:p>
            <a:r>
              <a:rPr lang="en-US" altLang="ko-KR" sz="1200" u="sng" dirty="0">
                <a:solidFill>
                  <a:srgbClr val="0070C0"/>
                </a:solidFill>
              </a:rPr>
              <a:t>Conversions</a:t>
            </a:r>
            <a:r>
              <a:rPr lang="en-US" altLang="ko-KR" sz="1200" dirty="0"/>
              <a:t>&gt;Export OpenSSH key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눌러 개인 키를 저장하고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en-US" altLang="ko-KR" sz="1200" dirty="0"/>
              <a:t>C:/Users/(</a:t>
            </a:r>
            <a:r>
              <a:rPr lang="ko-KR" altLang="en-US" sz="1200" dirty="0"/>
              <a:t>컴퓨터 계정 이름</a:t>
            </a:r>
            <a:r>
              <a:rPr lang="en-US" altLang="ko-KR" sz="1200" dirty="0"/>
              <a:t>)/.</a:t>
            </a:r>
            <a:r>
              <a:rPr lang="en-US" altLang="ko-KR" sz="1200" dirty="0" err="1"/>
              <a:t>ssh</a:t>
            </a:r>
            <a:r>
              <a:rPr lang="en-US" altLang="ko-KR" sz="1200" dirty="0"/>
              <a:t> </a:t>
            </a:r>
            <a:r>
              <a:rPr lang="ko-KR" altLang="en-US" sz="1200" dirty="0"/>
              <a:t>폴더에 붙여넣기 합니다</a:t>
            </a:r>
            <a:r>
              <a:rPr lang="en-US" altLang="ko-KR" sz="1200" dirty="0"/>
              <a:t>.(</a:t>
            </a:r>
            <a:r>
              <a:rPr lang="ko-KR" altLang="en-US" sz="1200" dirty="0"/>
              <a:t>개인 키 저장 방법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( </a:t>
            </a:r>
            <a:r>
              <a:rPr lang="ko-KR" altLang="en-US" sz="1200" dirty="0"/>
              <a:t>콘솔로 키를 생성하는 경우는 </a:t>
            </a:r>
            <a:r>
              <a:rPr lang="en-US" altLang="ko-KR" sz="1200" dirty="0" err="1"/>
              <a:t>ssh</a:t>
            </a:r>
            <a:r>
              <a:rPr lang="en-US" altLang="ko-KR" sz="1200" dirty="0"/>
              <a:t>-keygen</a:t>
            </a:r>
            <a:r>
              <a:rPr lang="ko-KR" altLang="en-US" sz="1200" dirty="0"/>
              <a:t>을 입력하여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en-US" altLang="ko-KR" sz="1200" dirty="0"/>
              <a:t>/.</a:t>
            </a:r>
            <a:r>
              <a:rPr lang="en-US" altLang="ko-KR" sz="1200" dirty="0" err="1"/>
              <a:t>ssh</a:t>
            </a:r>
            <a:r>
              <a:rPr lang="en-US" altLang="ko-KR" sz="1200" dirty="0"/>
              <a:t> </a:t>
            </a:r>
            <a:r>
              <a:rPr lang="ko-KR" altLang="en-US" sz="1200" dirty="0"/>
              <a:t>에 두 파일</a:t>
            </a:r>
            <a:r>
              <a:rPr lang="en-US" altLang="ko-KR" sz="1200" dirty="0"/>
              <a:t>(</a:t>
            </a:r>
            <a:r>
              <a:rPr lang="ko-KR" altLang="en-US" sz="1200" dirty="0"/>
              <a:t>개인 키</a:t>
            </a:r>
            <a:r>
              <a:rPr lang="en-US" altLang="ko-KR" sz="1200" dirty="0"/>
              <a:t>,</a:t>
            </a:r>
            <a:r>
              <a:rPr lang="ko-KR" altLang="en-US" sz="1200" dirty="0"/>
              <a:t> 공용 키</a:t>
            </a:r>
            <a:r>
              <a:rPr lang="en-US" altLang="ko-KR" sz="1200" dirty="0"/>
              <a:t>)</a:t>
            </a:r>
            <a:r>
              <a:rPr lang="ko-KR" altLang="en-US" sz="1200" dirty="0"/>
              <a:t>이</a:t>
            </a:r>
            <a:r>
              <a:rPr lang="en-US" altLang="ko-KR" sz="1200" dirty="0"/>
              <a:t> </a:t>
            </a:r>
            <a:r>
              <a:rPr lang="ko-KR" altLang="en-US" sz="1200" dirty="0"/>
              <a:t>저장되는데</a:t>
            </a:r>
            <a:r>
              <a:rPr lang="en-US" altLang="ko-KR" sz="1200" dirty="0"/>
              <a:t>, </a:t>
            </a:r>
            <a:r>
              <a:rPr lang="ko-KR" altLang="en-US" sz="1200" dirty="0"/>
              <a:t>공용 키의 파일 내용만 </a:t>
            </a:r>
            <a:r>
              <a:rPr lang="ko-KR" altLang="en-US" sz="1200" dirty="0" err="1"/>
              <a:t>깃헙에</a:t>
            </a:r>
            <a:r>
              <a:rPr lang="ko-KR" altLang="en-US" sz="1200" dirty="0"/>
              <a:t> 붙여 넣기 합니다</a:t>
            </a:r>
            <a:r>
              <a:rPr lang="en-US" altLang="ko-KR" sz="1200" dirty="0"/>
              <a:t>. )</a:t>
            </a:r>
          </a:p>
          <a:p>
            <a:r>
              <a:rPr lang="ko-KR" altLang="en-US" sz="1200" dirty="0" err="1"/>
              <a:t>깃헙에서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레포지토리를</a:t>
            </a:r>
            <a:r>
              <a:rPr lang="ko-KR" altLang="en-US" sz="1200" dirty="0"/>
              <a:t> 하나 생성하고</a:t>
            </a:r>
            <a:r>
              <a:rPr lang="en-US" altLang="ko-KR" sz="1200" dirty="0"/>
              <a:t>, </a:t>
            </a:r>
            <a:r>
              <a:rPr lang="ko-KR" altLang="en-US" sz="1200" dirty="0"/>
              <a:t>폴더나 파일형태를 추가 한 후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/>
              <a:t>해당 </a:t>
            </a:r>
            <a:r>
              <a:rPr lang="ko-KR" altLang="en-US" sz="1200" dirty="0" err="1"/>
              <a:t>레포지토리에</a:t>
            </a:r>
            <a:r>
              <a:rPr lang="ko-KR" altLang="en-US" sz="1200" dirty="0"/>
              <a:t> 들어가면</a:t>
            </a:r>
            <a:r>
              <a:rPr lang="en-US" altLang="ko-KR" sz="1200" dirty="0"/>
              <a:t>, Code&gt;SSH </a:t>
            </a:r>
            <a:r>
              <a:rPr lang="ko-KR" altLang="en-US" sz="1200" dirty="0"/>
              <a:t>에서 바로 아래 내용을 복사하고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콘솔에 붙여넣기 해서 실행 하면</a:t>
            </a:r>
            <a:r>
              <a:rPr lang="en-US" altLang="ko-KR" sz="1200" dirty="0"/>
              <a:t>, </a:t>
            </a:r>
            <a:r>
              <a:rPr lang="ko-KR" altLang="en-US" sz="1200" dirty="0"/>
              <a:t>키를 받고</a:t>
            </a:r>
            <a:r>
              <a:rPr lang="en-US" altLang="ko-KR" sz="1200" dirty="0"/>
              <a:t>, </a:t>
            </a:r>
            <a:r>
              <a:rPr lang="ko-KR" altLang="en-US" sz="1200" dirty="0"/>
              <a:t>최초 </a:t>
            </a:r>
            <a:r>
              <a:rPr lang="en-US" altLang="ko-KR" sz="1200" dirty="0"/>
              <a:t>1</a:t>
            </a:r>
            <a:r>
              <a:rPr lang="ko-KR" altLang="en-US" sz="1200" dirty="0"/>
              <a:t>회 안으로 아래 두 설정을 추가해야 </a:t>
            </a:r>
            <a:r>
              <a:rPr lang="ko-KR" altLang="en-US" sz="1200" dirty="0" err="1"/>
              <a:t>깃헙에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푸시를</a:t>
            </a:r>
            <a:r>
              <a:rPr lang="ko-KR" altLang="en-US" sz="1200" dirty="0"/>
              <a:t> 할 수 있습니다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git config --global user.name (</a:t>
            </a:r>
            <a:r>
              <a:rPr lang="ko-KR" altLang="en-US" sz="1200" dirty="0" err="1"/>
              <a:t>깃헙에</a:t>
            </a:r>
            <a:r>
              <a:rPr lang="ko-KR" altLang="en-US" sz="1200" dirty="0"/>
              <a:t> 표시 되고 싶은 이름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git config –global </a:t>
            </a:r>
            <a:r>
              <a:rPr lang="en-US" altLang="ko-KR" sz="1200" dirty="0" err="1"/>
              <a:t>user.email</a:t>
            </a:r>
            <a:r>
              <a:rPr lang="en-US" altLang="ko-KR" sz="1200" dirty="0"/>
              <a:t> (</a:t>
            </a:r>
            <a:r>
              <a:rPr lang="ko-KR" altLang="en-US" sz="1200" dirty="0" err="1"/>
              <a:t>깃헙에</a:t>
            </a:r>
            <a:r>
              <a:rPr lang="ko-KR" altLang="en-US" sz="1200" dirty="0"/>
              <a:t> 표시 되고 싶은 이메일</a:t>
            </a:r>
            <a:r>
              <a:rPr lang="en-US" altLang="ko-KR" sz="12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40F289-0381-C432-23EC-786E63D74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37" y="2019710"/>
            <a:ext cx="3796901" cy="29405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4C0E6EF-C1C6-5241-92EA-C5F1663641E0}"/>
              </a:ext>
            </a:extLst>
          </p:cNvPr>
          <p:cNvSpPr/>
          <p:nvPr/>
        </p:nvSpPr>
        <p:spPr>
          <a:xfrm>
            <a:off x="10660151" y="3900155"/>
            <a:ext cx="270054" cy="8339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A070C77-2ADE-A8F3-1B2E-33860C7EAC3A}"/>
              </a:ext>
            </a:extLst>
          </p:cNvPr>
          <p:cNvSpPr/>
          <p:nvPr/>
        </p:nvSpPr>
        <p:spPr>
          <a:xfrm>
            <a:off x="8052636" y="2772696"/>
            <a:ext cx="206477" cy="11208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6028FA3-93C9-F85B-BACB-5144502CF11F}"/>
              </a:ext>
            </a:extLst>
          </p:cNvPr>
          <p:cNvSpPr/>
          <p:nvPr/>
        </p:nvSpPr>
        <p:spPr>
          <a:xfrm>
            <a:off x="8329889" y="2200459"/>
            <a:ext cx="241874" cy="12388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407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19759-4E07-07E2-9F37-48C1EFAB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깃 풀 푸시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8D4E88-F27A-D438-F114-7EAC84F04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59" y="2106379"/>
            <a:ext cx="5261241" cy="3760891"/>
          </a:xfrm>
        </p:spPr>
        <p:txBody>
          <a:bodyPr/>
          <a:lstStyle/>
          <a:p>
            <a:r>
              <a:rPr lang="ko-KR" altLang="en-US" sz="1400" dirty="0"/>
              <a:t>작업파일에 작업을 수행 한 뒤 원격저장소에</a:t>
            </a:r>
            <a:br>
              <a:rPr lang="en-US" altLang="ko-KR" sz="1400" dirty="0"/>
            </a:br>
            <a:r>
              <a:rPr lang="ko-KR" altLang="en-US" sz="1400" dirty="0"/>
              <a:t>올리는 방법은 다음과 같습니다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1). (</a:t>
            </a:r>
            <a:r>
              <a:rPr lang="ko-KR" altLang="en-US" sz="1400" dirty="0"/>
              <a:t>먼저</a:t>
            </a:r>
            <a:r>
              <a:rPr lang="en-US" altLang="ko-KR" sz="1400" dirty="0"/>
              <a:t>, </a:t>
            </a:r>
            <a:r>
              <a:rPr lang="ko-KR" altLang="en-US" sz="1400" dirty="0"/>
              <a:t>내용들을 </a:t>
            </a:r>
            <a:r>
              <a:rPr lang="ko-KR" altLang="en-US" sz="1400" dirty="0" err="1"/>
              <a:t>스테이징</a:t>
            </a:r>
            <a:r>
              <a:rPr lang="ko-KR" altLang="en-US" sz="1400" dirty="0"/>
              <a:t> 합니다</a:t>
            </a:r>
            <a:r>
              <a:rPr lang="en-US" altLang="ko-KR" sz="1400" dirty="0"/>
              <a:t>.) git add ./</a:t>
            </a:r>
          </a:p>
          <a:p>
            <a:r>
              <a:rPr lang="en-US" altLang="ko-KR" sz="1400" dirty="0"/>
              <a:t>2). (</a:t>
            </a:r>
            <a:r>
              <a:rPr lang="ko-KR" altLang="en-US" sz="1400" dirty="0" err="1"/>
              <a:t>스테이징</a:t>
            </a:r>
            <a:r>
              <a:rPr lang="ko-KR" altLang="en-US" sz="1400" dirty="0"/>
              <a:t> 된 내용을 </a:t>
            </a:r>
            <a:r>
              <a:rPr lang="ko-KR" altLang="en-US" sz="1400" dirty="0" err="1"/>
              <a:t>커밋</a:t>
            </a:r>
            <a:r>
              <a:rPr lang="ko-KR" altLang="en-US" sz="1400" dirty="0"/>
              <a:t> 합니다</a:t>
            </a:r>
            <a:r>
              <a:rPr lang="en-US" altLang="ko-KR" sz="1400" dirty="0"/>
              <a:t>.)</a:t>
            </a:r>
            <a:br>
              <a:rPr lang="en-US" altLang="ko-KR" sz="1400" dirty="0"/>
            </a:br>
            <a:r>
              <a:rPr lang="en-US" altLang="ko-KR" sz="1400" dirty="0"/>
              <a:t>git commit –m “</a:t>
            </a:r>
            <a:r>
              <a:rPr lang="ko-KR" altLang="en-US" sz="1400" dirty="0" err="1"/>
              <a:t>커밋</a:t>
            </a:r>
            <a:r>
              <a:rPr lang="ko-KR" altLang="en-US" sz="1400" dirty="0"/>
              <a:t> 표시 이름</a:t>
            </a:r>
            <a:r>
              <a:rPr lang="en-US" altLang="ko-KR" sz="1400" dirty="0"/>
              <a:t>” </a:t>
            </a:r>
          </a:p>
          <a:p>
            <a:r>
              <a:rPr lang="en-US" altLang="ko-KR" sz="1400" dirty="0"/>
              <a:t>3). (</a:t>
            </a:r>
            <a:r>
              <a:rPr lang="ko-KR" altLang="en-US" sz="1400" dirty="0"/>
              <a:t>로컬저장소에서 원격저장소로 옮깁니다</a:t>
            </a:r>
            <a:r>
              <a:rPr lang="en-US" altLang="ko-KR" sz="1400" dirty="0"/>
              <a:t>.)</a:t>
            </a:r>
            <a:br>
              <a:rPr lang="en-US" altLang="ko-KR" sz="1400" dirty="0"/>
            </a:br>
            <a:r>
              <a:rPr lang="en-US" altLang="ko-KR" sz="1400" dirty="0"/>
              <a:t>git push</a:t>
            </a:r>
          </a:p>
          <a:p>
            <a:r>
              <a:rPr lang="ko-KR" altLang="en-US" sz="1400" dirty="0"/>
              <a:t>원격저장소에서 작업파일을</a:t>
            </a:r>
            <a:r>
              <a:rPr lang="en-US" altLang="ko-KR" sz="1400" dirty="0"/>
              <a:t> </a:t>
            </a:r>
            <a:r>
              <a:rPr lang="ko-KR" altLang="en-US" sz="1400" dirty="0"/>
              <a:t>받아오는 방법은</a:t>
            </a:r>
            <a:br>
              <a:rPr lang="en-US" altLang="ko-KR" sz="1400" dirty="0"/>
            </a:br>
            <a:r>
              <a:rPr lang="ko-KR" altLang="en-US" sz="1400" dirty="0"/>
              <a:t>다음과 같습니다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원격저장소에서 작업파일로 받아옵니다</a:t>
            </a:r>
            <a:r>
              <a:rPr lang="en-US" altLang="ko-KR" sz="1400" dirty="0"/>
              <a:t>.)</a:t>
            </a:r>
            <a:br>
              <a:rPr lang="en-US" altLang="ko-KR" sz="1400" dirty="0"/>
            </a:br>
            <a:r>
              <a:rPr lang="en-US" altLang="ko-KR" sz="1400" dirty="0"/>
              <a:t>git pull</a:t>
            </a:r>
          </a:p>
          <a:p>
            <a:r>
              <a:rPr lang="ko-KR" altLang="en-US" sz="1200" dirty="0"/>
              <a:t>이외 </a:t>
            </a:r>
            <a:r>
              <a:rPr lang="en-US" altLang="ko-KR" sz="1200" dirty="0"/>
              <a:t>status,</a:t>
            </a:r>
            <a:r>
              <a:rPr lang="ko-KR" altLang="en-US" sz="1200" dirty="0"/>
              <a:t> </a:t>
            </a:r>
            <a:r>
              <a:rPr lang="en-US" altLang="ko-KR" sz="1200" dirty="0"/>
              <a:t>log,</a:t>
            </a:r>
            <a:r>
              <a:rPr lang="ko-KR" altLang="en-US" sz="1200" dirty="0"/>
              <a:t> 사진의 명령</a:t>
            </a:r>
            <a:r>
              <a:rPr lang="en-US" altLang="ko-KR" sz="1200" dirty="0"/>
              <a:t>, branch, merge</a:t>
            </a:r>
            <a:r>
              <a:rPr lang="ko-KR" altLang="en-US" sz="1200" dirty="0"/>
              <a:t>등도 찾아 보시기 바랍니다</a:t>
            </a:r>
            <a:r>
              <a:rPr lang="en-US" altLang="ko-KR" sz="1200" dirty="0"/>
              <a:t>.</a:t>
            </a:r>
          </a:p>
          <a:p>
            <a:endParaRPr lang="en-US" altLang="ko-KR" sz="1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13BEA2E-228B-EDEA-1816-C00FB0435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557" y="2102422"/>
            <a:ext cx="4833163" cy="376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012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97A5D-7804-B1B3-B915-1C97B313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마치며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68A79E-1E52-43D0-9EF1-B36DE9DF4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100" dirty="0"/>
              <a:t>나온 단어들</a:t>
            </a:r>
            <a:r>
              <a:rPr lang="en-US" altLang="ko-KR" sz="1100"/>
              <a:t>, CLI</a:t>
            </a:r>
            <a:r>
              <a:rPr lang="en-US" altLang="ko-KR" sz="1100" dirty="0"/>
              <a:t>, GUI, SSD, M.2, BIOS, UEFI, PXE, WOL, AC booting, RAID, </a:t>
            </a:r>
            <a:r>
              <a:rPr lang="ko-KR" altLang="en-US" sz="1100" dirty="0" err="1"/>
              <a:t>티밍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본딩</a:t>
            </a:r>
            <a:r>
              <a:rPr lang="en-US" altLang="ko-KR" sz="1100" dirty="0"/>
              <a:t>), </a:t>
            </a:r>
            <a:r>
              <a:rPr lang="ko-KR" altLang="en-US" sz="1100" dirty="0"/>
              <a:t>가상머신</a:t>
            </a:r>
            <a:r>
              <a:rPr lang="en-US" altLang="ko-KR" sz="1100" dirty="0"/>
              <a:t>(</a:t>
            </a:r>
            <a:r>
              <a:rPr lang="ko-KR" altLang="en-US" sz="1100" dirty="0"/>
              <a:t>네이티브</a:t>
            </a:r>
            <a:r>
              <a:rPr lang="en-US" altLang="ko-KR" sz="1100" dirty="0"/>
              <a:t>)</a:t>
            </a:r>
            <a:r>
              <a:rPr lang="ko-KR" altLang="en-US" sz="1100" dirty="0"/>
              <a:t>와 </a:t>
            </a:r>
            <a:r>
              <a:rPr lang="ko-KR" altLang="en-US" sz="1100" dirty="0" err="1"/>
              <a:t>도커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라즈베리파이</a:t>
            </a:r>
            <a:r>
              <a:rPr lang="en-US" altLang="ko-KR" sz="1100" dirty="0"/>
              <a:t>, </a:t>
            </a:r>
            <a:r>
              <a:rPr lang="ko-KR" altLang="en-US" sz="1100" dirty="0"/>
              <a:t>리눅스</a:t>
            </a:r>
            <a:r>
              <a:rPr lang="en-US" altLang="ko-KR" sz="1100" dirty="0"/>
              <a:t>, </a:t>
            </a:r>
            <a:r>
              <a:rPr lang="ko-KR" altLang="en-US" sz="1100" dirty="0"/>
              <a:t>유닉스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IP, TCP, UDP, HTTP, DHCP, DNS, UTP-CAT, OSI 7</a:t>
            </a:r>
            <a:r>
              <a:rPr lang="ko-KR" altLang="en-US" sz="1100" dirty="0"/>
              <a:t>계층</a:t>
            </a:r>
            <a:r>
              <a:rPr lang="en-US" altLang="ko-KR" sz="1100" dirty="0"/>
              <a:t>, VPN, RDP, SSH, RDP(3389) </a:t>
            </a:r>
            <a:r>
              <a:rPr lang="ko-KR" altLang="en-US" sz="1100" dirty="0"/>
              <a:t>공격</a:t>
            </a:r>
            <a:r>
              <a:rPr lang="en-US" altLang="ko-KR" sz="1100" dirty="0"/>
              <a:t>, </a:t>
            </a:r>
            <a:r>
              <a:rPr lang="ko-KR" altLang="en-US" sz="1100" dirty="0"/>
              <a:t>포트 포워딩</a:t>
            </a:r>
          </a:p>
          <a:p>
            <a:r>
              <a:rPr lang="ko-KR" altLang="en-US" sz="1100" dirty="0"/>
              <a:t>시스템 전문 </a:t>
            </a:r>
            <a:r>
              <a:rPr lang="en-US" altLang="ko-KR" sz="1100" dirty="0"/>
              <a:t>- </a:t>
            </a:r>
            <a:r>
              <a:rPr lang="ko-KR" altLang="en-US" sz="1100" dirty="0"/>
              <a:t>병렬 프로그래밍</a:t>
            </a:r>
            <a:r>
              <a:rPr lang="en-US" altLang="ko-KR" sz="1100" dirty="0"/>
              <a:t>, </a:t>
            </a:r>
            <a:r>
              <a:rPr lang="ko-KR" altLang="en-US" sz="1100" dirty="0"/>
              <a:t>동시성 프로그래밍</a:t>
            </a:r>
            <a:r>
              <a:rPr lang="en-US" altLang="ko-KR" sz="1100" dirty="0"/>
              <a:t>, </a:t>
            </a:r>
            <a:r>
              <a:rPr lang="ko-KR" altLang="en-US" sz="1100" dirty="0"/>
              <a:t>문맥교환</a:t>
            </a:r>
            <a:r>
              <a:rPr lang="en-US" altLang="ko-KR" sz="1100" dirty="0"/>
              <a:t>, </a:t>
            </a:r>
            <a:r>
              <a:rPr lang="ko-KR" altLang="en-US" sz="1100" dirty="0"/>
              <a:t>데이터 경쟁상태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하이퍼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쓰레딩</a:t>
            </a:r>
            <a:endParaRPr lang="ko-KR" altLang="en-US" sz="1100" dirty="0"/>
          </a:p>
          <a:p>
            <a:r>
              <a:rPr lang="ko-KR" altLang="en-US" sz="1100" dirty="0"/>
              <a:t>프론트 전문 </a:t>
            </a:r>
            <a:r>
              <a:rPr lang="en-US" altLang="ko-KR" sz="1100" dirty="0"/>
              <a:t>- UI/UX, </a:t>
            </a:r>
            <a:r>
              <a:rPr lang="ko-KR" altLang="en-US" sz="1100" dirty="0" err="1"/>
              <a:t>리액트</a:t>
            </a:r>
            <a:r>
              <a:rPr lang="en-US" altLang="ko-KR" sz="1100" dirty="0"/>
              <a:t>, </a:t>
            </a:r>
            <a:r>
              <a:rPr lang="ko-KR" altLang="en-US" sz="1100" dirty="0"/>
              <a:t>뷰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앵귤러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스벨트</a:t>
            </a:r>
            <a:r>
              <a:rPr lang="en-US" altLang="ko-KR" sz="1100" dirty="0"/>
              <a:t>, </a:t>
            </a:r>
            <a:r>
              <a:rPr lang="ko-KR" altLang="en-US" sz="1100" dirty="0"/>
              <a:t>타입스크립트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리덕스</a:t>
            </a:r>
            <a:endParaRPr lang="ko-KR" altLang="en-US" sz="1100" dirty="0"/>
          </a:p>
          <a:p>
            <a:r>
              <a:rPr lang="ko-KR" altLang="en-US" sz="1100" dirty="0"/>
              <a:t>앱 전문 </a:t>
            </a:r>
            <a:r>
              <a:rPr lang="en-US" altLang="ko-KR" sz="1100" dirty="0"/>
              <a:t>- </a:t>
            </a:r>
            <a:r>
              <a:rPr lang="ko-KR" altLang="en-US" sz="1100" dirty="0"/>
              <a:t>자바</a:t>
            </a:r>
            <a:r>
              <a:rPr lang="en-US" altLang="ko-KR" sz="1100" dirty="0"/>
              <a:t>(</a:t>
            </a:r>
            <a:r>
              <a:rPr lang="en-US" altLang="ko-KR" sz="1100" dirty="0" err="1"/>
              <a:t>jvm</a:t>
            </a:r>
            <a:r>
              <a:rPr lang="en-US" altLang="ko-KR" sz="1100" dirty="0"/>
              <a:t>), </a:t>
            </a:r>
            <a:r>
              <a:rPr lang="ko-KR" altLang="en-US" sz="1100" dirty="0" err="1"/>
              <a:t>플러터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리액트</a:t>
            </a:r>
            <a:r>
              <a:rPr lang="ko-KR" altLang="en-US" sz="1100" dirty="0"/>
              <a:t> 네이티브</a:t>
            </a:r>
            <a:r>
              <a:rPr lang="en-US" altLang="ko-KR" sz="1100" dirty="0"/>
              <a:t>, </a:t>
            </a:r>
            <a:r>
              <a:rPr lang="ko-KR" altLang="en-US" sz="1100" dirty="0"/>
              <a:t>스위프트</a:t>
            </a:r>
            <a:r>
              <a:rPr lang="en-US" altLang="ko-KR" sz="1100" dirty="0"/>
              <a:t>, </a:t>
            </a:r>
            <a:r>
              <a:rPr lang="ko-KR" altLang="en-US" sz="1100" dirty="0"/>
              <a:t>안드로이드 </a:t>
            </a:r>
            <a:r>
              <a:rPr lang="ko-KR" altLang="en-US" sz="1100" dirty="0" err="1"/>
              <a:t>코틀린</a:t>
            </a:r>
            <a:endParaRPr lang="ko-KR" altLang="en-US" sz="1100" dirty="0"/>
          </a:p>
          <a:p>
            <a:r>
              <a:rPr lang="ko-KR" altLang="en-US" sz="1100" dirty="0" err="1"/>
              <a:t>백엔드</a:t>
            </a:r>
            <a:r>
              <a:rPr lang="ko-KR" altLang="en-US" sz="1100" dirty="0"/>
              <a:t> 전문 </a:t>
            </a:r>
            <a:r>
              <a:rPr lang="en-US" altLang="ko-KR" sz="1100" dirty="0"/>
              <a:t>- REST-API</a:t>
            </a:r>
            <a:r>
              <a:rPr lang="ko-KR" altLang="en-US" sz="1100" dirty="0"/>
              <a:t>와 </a:t>
            </a:r>
            <a:r>
              <a:rPr lang="en-US" altLang="ko-KR" sz="1100" dirty="0" err="1"/>
              <a:t>GraphQL</a:t>
            </a:r>
            <a:r>
              <a:rPr lang="en-US" altLang="ko-KR" sz="1100" dirty="0"/>
              <a:t>, express-JS, nest-</a:t>
            </a:r>
            <a:r>
              <a:rPr lang="en-US" altLang="ko-KR" sz="1100" dirty="0" err="1"/>
              <a:t>js</a:t>
            </a:r>
            <a:r>
              <a:rPr lang="en-US" altLang="ko-KR" sz="1100" dirty="0"/>
              <a:t>, next-</a:t>
            </a:r>
            <a:r>
              <a:rPr lang="en-US" altLang="ko-KR" sz="1100" dirty="0" err="1"/>
              <a:t>js</a:t>
            </a:r>
            <a:r>
              <a:rPr lang="en-US" altLang="ko-KR" sz="1100" dirty="0"/>
              <a:t>, spring, </a:t>
            </a:r>
            <a:r>
              <a:rPr lang="en-US" altLang="ko-KR" sz="1100" dirty="0" err="1"/>
              <a:t>django</a:t>
            </a:r>
            <a:r>
              <a:rPr lang="en-US" altLang="ko-KR" sz="1100" dirty="0"/>
              <a:t>, flask,</a:t>
            </a:r>
          </a:p>
          <a:p>
            <a:r>
              <a:rPr lang="ko-KR" altLang="en-US" sz="1100" dirty="0"/>
              <a:t>게임</a:t>
            </a:r>
            <a:r>
              <a:rPr lang="en-US" altLang="ko-KR" sz="1100" dirty="0"/>
              <a:t>(</a:t>
            </a:r>
            <a:r>
              <a:rPr lang="ko-KR" altLang="en-US" sz="1100" dirty="0"/>
              <a:t>응용</a:t>
            </a:r>
            <a:r>
              <a:rPr lang="en-US" altLang="ko-KR" sz="1100" dirty="0"/>
              <a:t>)</a:t>
            </a:r>
            <a:r>
              <a:rPr lang="ko-KR" altLang="en-US" sz="1100" dirty="0"/>
              <a:t> 전문 </a:t>
            </a:r>
            <a:r>
              <a:rPr lang="en-US" altLang="ko-KR" sz="1100" dirty="0"/>
              <a:t>- </a:t>
            </a:r>
            <a:r>
              <a:rPr lang="ko-KR" altLang="en-US" sz="1100" dirty="0" err="1"/>
              <a:t>언리얼</a:t>
            </a:r>
            <a:r>
              <a:rPr lang="ko-KR" altLang="en-US" sz="1100" dirty="0"/>
              <a:t> 엔진 </a:t>
            </a:r>
            <a:r>
              <a:rPr lang="ko-KR" altLang="en-US" sz="1100" dirty="0" err="1"/>
              <a:t>리슨서버</a:t>
            </a:r>
            <a:r>
              <a:rPr lang="en-US" altLang="ko-KR" sz="1100" dirty="0"/>
              <a:t>, </a:t>
            </a:r>
            <a:r>
              <a:rPr lang="ko-KR" altLang="en-US" sz="1100" dirty="0"/>
              <a:t>전용서버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포톤서버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트윈모션</a:t>
            </a:r>
            <a:r>
              <a:rPr lang="en-US" altLang="ko-KR" sz="1100" dirty="0"/>
              <a:t>, Verse, Electron</a:t>
            </a:r>
          </a:p>
          <a:p>
            <a:r>
              <a:rPr lang="ko-KR" altLang="en-US" sz="1100" dirty="0" err="1"/>
              <a:t>데브옵스</a:t>
            </a:r>
            <a:r>
              <a:rPr lang="ko-KR" altLang="en-US" sz="1100" dirty="0"/>
              <a:t> 전문 </a:t>
            </a:r>
            <a:r>
              <a:rPr lang="en-US" altLang="ko-KR" sz="1100" dirty="0"/>
              <a:t>- </a:t>
            </a:r>
            <a:r>
              <a:rPr lang="ko-KR" altLang="en-US" sz="1100" dirty="0" err="1"/>
              <a:t>칸반보드</a:t>
            </a:r>
            <a:r>
              <a:rPr lang="en-US" altLang="ko-KR" sz="1100" dirty="0"/>
              <a:t>, Jira, IDE, Bitbucket, Jenkins, CI/CD, </a:t>
            </a:r>
            <a:r>
              <a:rPr lang="ko-KR" altLang="en-US" sz="1100" dirty="0"/>
              <a:t>테스트 종류</a:t>
            </a:r>
            <a:r>
              <a:rPr lang="en-US" altLang="ko-KR" sz="1100" dirty="0"/>
              <a:t>, </a:t>
            </a:r>
            <a:r>
              <a:rPr lang="ko-KR" altLang="en-US" sz="1100" dirty="0"/>
              <a:t>클라우드 서버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쿠버네티스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 err="1"/>
              <a:t>그라파나</a:t>
            </a:r>
            <a:r>
              <a:rPr lang="en-US" altLang="ko-KR" sz="1100" dirty="0"/>
              <a:t>, </a:t>
            </a:r>
            <a:r>
              <a:rPr lang="ko-KR" altLang="en-US" sz="1100" dirty="0"/>
              <a:t>카프카</a:t>
            </a:r>
            <a:r>
              <a:rPr lang="en-US" altLang="ko-KR" sz="1100" dirty="0"/>
              <a:t>, </a:t>
            </a:r>
            <a:r>
              <a:rPr lang="ko-KR" altLang="en-US" sz="1100" dirty="0"/>
              <a:t>프로메테우스</a:t>
            </a:r>
            <a:r>
              <a:rPr lang="en-US" altLang="ko-KR" sz="1100" dirty="0"/>
              <a:t>, nginx, </a:t>
            </a:r>
          </a:p>
          <a:p>
            <a:r>
              <a:rPr lang="ko-KR" altLang="en-US" sz="1100" dirty="0"/>
              <a:t>메모리 변조 해킹</a:t>
            </a:r>
            <a:r>
              <a:rPr lang="en-US" altLang="ko-KR" sz="1100" dirty="0"/>
              <a:t>-Rust</a:t>
            </a:r>
            <a:r>
              <a:rPr lang="ko-KR" altLang="en-US" sz="1100" dirty="0"/>
              <a:t>의 생명주기</a:t>
            </a:r>
            <a:r>
              <a:rPr lang="en-US" altLang="ko-KR" sz="1100" dirty="0"/>
              <a:t>, ML-ops, </a:t>
            </a:r>
            <a:r>
              <a:rPr lang="ko-KR" altLang="en-US" sz="1100" dirty="0"/>
              <a:t>리버스 엔지니어링</a:t>
            </a:r>
            <a:r>
              <a:rPr lang="en-US" altLang="ko-KR" sz="1100" dirty="0"/>
              <a:t>, </a:t>
            </a:r>
            <a:r>
              <a:rPr lang="ko-KR" altLang="en-US" sz="1100" dirty="0"/>
              <a:t>로그분석</a:t>
            </a:r>
            <a:r>
              <a:rPr lang="en-US" altLang="ko-KR" sz="1100" dirty="0"/>
              <a:t>, </a:t>
            </a:r>
            <a:r>
              <a:rPr lang="ko-KR" altLang="en-US" sz="1100" dirty="0"/>
              <a:t>침투 테스트</a:t>
            </a:r>
            <a:r>
              <a:rPr lang="en-US" altLang="ko-KR" sz="1100" dirty="0"/>
              <a:t>, </a:t>
            </a:r>
            <a:r>
              <a:rPr lang="ko-KR" altLang="en-US" sz="1100" dirty="0"/>
              <a:t>디지털 포렌식</a:t>
            </a:r>
          </a:p>
          <a:p>
            <a:r>
              <a:rPr lang="en-US" altLang="ko-KR" sz="1100" dirty="0" err="1"/>
              <a:t>vscode</a:t>
            </a:r>
            <a:r>
              <a:rPr lang="en-US" altLang="ko-KR" sz="1100" dirty="0"/>
              <a:t>, Git, </a:t>
            </a:r>
            <a:r>
              <a:rPr lang="en-US" altLang="ko-KR" sz="1100" dirty="0" err="1"/>
              <a:t>Github</a:t>
            </a:r>
            <a:r>
              <a:rPr lang="en-US" altLang="ko-KR" sz="1100" dirty="0"/>
              <a:t>, </a:t>
            </a:r>
            <a:r>
              <a:rPr lang="ko-KR" altLang="en-US" sz="1100" dirty="0"/>
              <a:t>깃 명령어 </a:t>
            </a:r>
            <a:r>
              <a:rPr lang="en-US" altLang="ko-KR" sz="1100" dirty="0"/>
              <a:t>add, commit, diff, pull, fetch, push, reset(checkout), restore, status, log</a:t>
            </a:r>
          </a:p>
        </p:txBody>
      </p:sp>
    </p:spTree>
    <p:extLst>
      <p:ext uri="{BB962C8B-B14F-4D97-AF65-F5344CB8AC3E}">
        <p14:creationId xmlns:p14="http://schemas.microsoft.com/office/powerpoint/2010/main" val="528851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2EF31-7DB5-E9BA-C45B-5B3DB69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기초 정신교육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372465-946E-86DF-CF87-3BBA0E137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https://www.youtube.com/watch?v=Bie-qAFL8ZA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문제는 인력난이 지속되면</a:t>
            </a:r>
            <a:r>
              <a:rPr lang="en-US" altLang="ko-KR" dirty="0"/>
              <a:t>, </a:t>
            </a:r>
            <a:r>
              <a:rPr lang="ko-KR" altLang="en-US" dirty="0"/>
              <a:t>눈길을 외국으로 돌려서 이를 해결한다는 것입니다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물론 </a:t>
            </a:r>
            <a:r>
              <a:rPr lang="en-US" altLang="ko-KR" dirty="0"/>
              <a:t>“</a:t>
            </a:r>
            <a:r>
              <a:rPr lang="ko-KR" altLang="en-US" dirty="0"/>
              <a:t>실력 좋은</a:t>
            </a:r>
            <a:r>
              <a:rPr lang="en-US" altLang="ko-KR" dirty="0"/>
              <a:t>”</a:t>
            </a:r>
            <a:r>
              <a:rPr lang="ko-KR" altLang="en-US" dirty="0"/>
              <a:t> 국내 개발자가 회사입장에서는 가장 좋겠지만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회사 수준이나 여력상의 이유로 그렇게 인력을 채용하지 못하는 </a:t>
            </a:r>
            <a:r>
              <a:rPr lang="en-US" altLang="ko-KR" dirty="0"/>
              <a:t>IT</a:t>
            </a:r>
            <a:r>
              <a:rPr lang="ko-KR" altLang="en-US" dirty="0"/>
              <a:t>회사도 존재합니다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이런 </a:t>
            </a:r>
            <a:r>
              <a:rPr lang="en-US" altLang="ko-KR" dirty="0"/>
              <a:t>IT</a:t>
            </a:r>
            <a:r>
              <a:rPr lang="ko-KR" altLang="en-US" dirty="0"/>
              <a:t>들은 동남아 쪽의 외국인을 채용해서 이를 해결하려는 시도를 하고 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이것이 왜 문제가 되냐 하면</a:t>
            </a:r>
            <a:r>
              <a:rPr lang="en-US" altLang="ko-KR" dirty="0"/>
              <a:t>, </a:t>
            </a:r>
            <a:r>
              <a:rPr lang="ko-KR" altLang="en-US" dirty="0"/>
              <a:t>동남아의 물가로 한국 </a:t>
            </a:r>
            <a:r>
              <a:rPr lang="en-US" altLang="ko-KR" dirty="0"/>
              <a:t>IT</a:t>
            </a:r>
            <a:r>
              <a:rPr lang="ko-KR" altLang="en-US" dirty="0"/>
              <a:t>업계 월급은 높다고 느끼지만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우리는 한국의 물가로 보기 때문에</a:t>
            </a:r>
            <a:r>
              <a:rPr lang="en-US" altLang="ko-KR" dirty="0"/>
              <a:t>,(</a:t>
            </a:r>
            <a:r>
              <a:rPr lang="ko-KR" altLang="en-US" dirty="0"/>
              <a:t>한국에 사니까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비슷한 수준</a:t>
            </a:r>
            <a:r>
              <a:rPr lang="en-US" altLang="ko-KR" dirty="0"/>
              <a:t>”</a:t>
            </a:r>
            <a:r>
              <a:rPr lang="ko-KR" altLang="en-US" dirty="0"/>
              <a:t>으로 받아서는</a:t>
            </a:r>
            <a:br>
              <a:rPr lang="en-US" altLang="ko-KR" dirty="0"/>
            </a:br>
            <a:r>
              <a:rPr lang="ko-KR" altLang="en-US" dirty="0"/>
              <a:t>생활이 조금 힘들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1909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2EF31-7DB5-E9BA-C45B-5B3DB692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기초 정신교육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372465-946E-86DF-CF87-3BBA0E137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그렇기 때문에 힘들게</a:t>
            </a:r>
            <a:r>
              <a:rPr lang="en-US" altLang="ko-KR" dirty="0"/>
              <a:t>, </a:t>
            </a:r>
            <a:r>
              <a:rPr lang="ko-KR" altLang="en-US" dirty="0"/>
              <a:t>귀찮게 여기 와서 수업을 들으려 하는 건</a:t>
            </a:r>
            <a:br>
              <a:rPr lang="en-US" altLang="ko-KR" dirty="0"/>
            </a:br>
            <a:r>
              <a:rPr lang="ko-KR" altLang="en-US" dirty="0"/>
              <a:t>최소한 동남아 친구들 보다 조금 더 월급을 많이 받고 싶어서 왔을 것입니다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그러려면</a:t>
            </a:r>
            <a:r>
              <a:rPr lang="en-US" altLang="ko-KR" dirty="0"/>
              <a:t>, </a:t>
            </a:r>
            <a:r>
              <a:rPr lang="ko-KR" altLang="en-US" dirty="0"/>
              <a:t>당연히 </a:t>
            </a:r>
            <a:r>
              <a:rPr lang="en-US" altLang="ko-KR" dirty="0"/>
              <a:t>“</a:t>
            </a:r>
            <a:r>
              <a:rPr lang="ko-KR" altLang="en-US" dirty="0"/>
              <a:t>노력</a:t>
            </a:r>
            <a:r>
              <a:rPr lang="en-US" altLang="ko-KR" dirty="0"/>
              <a:t>”</a:t>
            </a:r>
            <a:r>
              <a:rPr lang="ko-KR" altLang="en-US" dirty="0"/>
              <a:t>을 해야 하고</a:t>
            </a:r>
            <a:r>
              <a:rPr lang="en-US" altLang="ko-KR" dirty="0"/>
              <a:t>, “</a:t>
            </a:r>
            <a:r>
              <a:rPr lang="ko-KR" altLang="en-US" dirty="0"/>
              <a:t>중급 이상의 개발자</a:t>
            </a:r>
            <a:r>
              <a:rPr lang="en-US" altLang="ko-KR" dirty="0"/>
              <a:t>”</a:t>
            </a:r>
            <a:r>
              <a:rPr lang="ko-KR" altLang="en-US" dirty="0"/>
              <a:t>가 되기로 마음을 먹고</a:t>
            </a:r>
            <a:br>
              <a:rPr lang="en-US" altLang="ko-KR" dirty="0"/>
            </a:br>
            <a:r>
              <a:rPr lang="ko-KR" altLang="en-US" dirty="0"/>
              <a:t>직업에 임해야 한다고 생각합니다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물론 인생은 본인이 결정하는 것이니 타인이 어떠한 간섭도 하면 안되지만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수많은 사람들 중</a:t>
            </a:r>
            <a:r>
              <a:rPr lang="en-US" altLang="ko-KR" dirty="0"/>
              <a:t>, </a:t>
            </a:r>
            <a:r>
              <a:rPr lang="ko-KR" altLang="en-US" dirty="0"/>
              <a:t>이 수업을 듣는 학우분들은</a:t>
            </a:r>
            <a:br>
              <a:rPr lang="en-US" altLang="ko-KR" dirty="0"/>
            </a:br>
            <a:r>
              <a:rPr lang="ko-KR" altLang="en-US" dirty="0"/>
              <a:t>위의 내용을 진지하게 받아들였으면</a:t>
            </a:r>
            <a:r>
              <a:rPr lang="en-US" altLang="ko-KR" dirty="0"/>
              <a:t> </a:t>
            </a:r>
            <a:r>
              <a:rPr lang="ko-KR" altLang="en-US" dirty="0"/>
              <a:t>좋겠습니다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적성에 맞지 않는 것 같다면 제발 적성에 맞는 거 하세요</a:t>
            </a:r>
            <a:r>
              <a:rPr lang="en-US" altLang="ko-KR" dirty="0"/>
              <a:t>.</a:t>
            </a:r>
            <a:r>
              <a:rPr lang="ko-KR" altLang="en-US" dirty="0"/>
              <a:t> 진짜 후회합니다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4231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1C9EA-D364-FBB4-9CB4-FB2789AA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기초 정신교육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21BFE0-AEE9-1C09-D894-469338765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그렇다면</a:t>
            </a:r>
            <a:r>
              <a:rPr lang="en-US" altLang="ko-KR" dirty="0"/>
              <a:t> </a:t>
            </a:r>
            <a:r>
              <a:rPr lang="ko-KR" altLang="en-US" dirty="0"/>
              <a:t>의지는 알겠으니까 어떻게 하는 게 좋을까</a:t>
            </a:r>
            <a:r>
              <a:rPr lang="en-US" altLang="ko-KR" dirty="0"/>
              <a:t>?</a:t>
            </a:r>
            <a:endParaRPr lang="en-US" altLang="ko-KR" dirty="0">
              <a:hlinkClick r:id="rId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https://www.youtube.com/watch?v=ZGSJsaA3ma4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각종 언어 창시자들과 유명한 일류 개발자들의 조언을 따르면 좋을 거라 생각합니다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 err="1"/>
              <a:t>존카맥의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집착에 가까운 몰입</a:t>
            </a:r>
            <a:r>
              <a:rPr lang="en-US" altLang="ko-KR" dirty="0"/>
              <a:t>”, C++</a:t>
            </a:r>
            <a:r>
              <a:rPr lang="ko-KR" altLang="en-US" dirty="0"/>
              <a:t>창시자의 </a:t>
            </a:r>
            <a:r>
              <a:rPr lang="en-US" altLang="ko-KR" dirty="0"/>
              <a:t>“</a:t>
            </a:r>
            <a:r>
              <a:rPr lang="ko-KR" altLang="en-US" dirty="0"/>
              <a:t>최소 </a:t>
            </a:r>
            <a:r>
              <a:rPr lang="en-US" altLang="ko-KR" dirty="0"/>
              <a:t>5</a:t>
            </a:r>
            <a:r>
              <a:rPr lang="ko-KR" altLang="en-US" dirty="0"/>
              <a:t>개 언어</a:t>
            </a:r>
            <a:r>
              <a:rPr lang="en-US" altLang="ko-KR" dirty="0"/>
              <a:t>”,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해킹의 대가 조지 </a:t>
            </a:r>
            <a:r>
              <a:rPr lang="ko-KR" altLang="en-US" dirty="0" err="1"/>
              <a:t>호츠는</a:t>
            </a:r>
            <a:r>
              <a:rPr lang="ko-KR" altLang="en-US" dirty="0"/>
              <a:t> 코딩을 배우는 가장 좋은 방법은</a:t>
            </a:r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당장 해결하고 싶은 것을 찾고 이를 해결하는 것</a:t>
            </a:r>
            <a:r>
              <a:rPr lang="en-US" altLang="ko-KR" dirty="0"/>
              <a:t>” 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이 영상은 두 번 이상 보는 것을 권장합니다</a:t>
            </a:r>
            <a:r>
              <a:rPr lang="en-US" altLang="ko-KR" dirty="0"/>
              <a:t>. </a:t>
            </a:r>
            <a:r>
              <a:rPr lang="ko-KR" altLang="en-US" dirty="0"/>
              <a:t>하나도 빠짐없이 중요하다고 생각합니다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4911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9B5B5E-6C6F-966C-CA92-293E8C408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ko-KR" altLang="en-US"/>
              <a:t>목차</a:t>
            </a:r>
          </a:p>
        </p:txBody>
      </p:sp>
      <p:pic>
        <p:nvPicPr>
          <p:cNvPr id="23" name="Picture 4" descr="이진 숫자와 청사진이 포함된 CPU">
            <a:extLst>
              <a:ext uri="{FF2B5EF4-FFF2-40B4-BE49-F238E27FC236}">
                <a16:creationId xmlns:a16="http://schemas.microsoft.com/office/drawing/2014/main" id="{F74B9E06-7DB0-4029-2234-305EDED56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44" r="27406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36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60A14FE3-A54F-71FB-B15D-6B2531833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4000"/>
              </a:lnSpc>
              <a:buFont typeface="+mj-lt"/>
              <a:buAutoNum type="arabicPeriod"/>
            </a:pPr>
            <a:r>
              <a:rPr lang="ko-KR" altLang="en-US" sz="1700"/>
              <a:t>컴퓨터와 운영체제</a:t>
            </a:r>
            <a:endParaRPr lang="en-US" altLang="ko-KR" sz="1700"/>
          </a:p>
          <a:p>
            <a:pPr marL="457200" indent="-457200">
              <a:lnSpc>
                <a:spcPct val="104000"/>
              </a:lnSpc>
              <a:buFont typeface="+mj-lt"/>
              <a:buAutoNum type="arabicPeriod"/>
            </a:pPr>
            <a:r>
              <a:rPr lang="ko-KR" altLang="en-US" sz="1700"/>
              <a:t>바이오스</a:t>
            </a:r>
            <a:endParaRPr lang="en-US" altLang="ko-KR" sz="1700"/>
          </a:p>
          <a:p>
            <a:pPr marL="457200" indent="-457200">
              <a:lnSpc>
                <a:spcPct val="104000"/>
              </a:lnSpc>
              <a:buFont typeface="+mj-lt"/>
              <a:buAutoNum type="arabicPeriod"/>
            </a:pPr>
            <a:r>
              <a:rPr lang="ko-KR" altLang="en-US" sz="1700"/>
              <a:t>기업용 컴퓨터와 </a:t>
            </a:r>
            <a:r>
              <a:rPr lang="en-US" altLang="ko-KR" sz="1700"/>
              <a:t>RAID</a:t>
            </a:r>
          </a:p>
          <a:p>
            <a:pPr marL="457200" indent="-457200">
              <a:lnSpc>
                <a:spcPct val="104000"/>
              </a:lnSpc>
              <a:buFont typeface="+mj-lt"/>
              <a:buAutoNum type="arabicPeriod"/>
            </a:pPr>
            <a:r>
              <a:rPr lang="ko-KR" altLang="en-US" sz="1700"/>
              <a:t>네트워크</a:t>
            </a:r>
            <a:endParaRPr lang="en-US" altLang="ko-KR" sz="1700"/>
          </a:p>
          <a:p>
            <a:pPr marL="457200" indent="-457200">
              <a:lnSpc>
                <a:spcPct val="104000"/>
              </a:lnSpc>
              <a:buFont typeface="+mj-lt"/>
              <a:buAutoNum type="arabicPeriod"/>
            </a:pPr>
            <a:r>
              <a:rPr lang="en-US" altLang="ko-KR" sz="1700"/>
              <a:t>Hyper-V, </a:t>
            </a:r>
            <a:r>
              <a:rPr lang="ko-KR" altLang="en-US" sz="1700"/>
              <a:t>우분투</a:t>
            </a:r>
            <a:r>
              <a:rPr lang="en-US" altLang="ko-KR" sz="1700"/>
              <a:t>, </a:t>
            </a:r>
            <a:r>
              <a:rPr lang="en-US" altLang="ko-KR" sz="1700" err="1"/>
              <a:t>Tailscale</a:t>
            </a:r>
            <a:endParaRPr lang="en-US" altLang="ko-KR" sz="1700"/>
          </a:p>
          <a:p>
            <a:pPr marL="457200" indent="-457200">
              <a:lnSpc>
                <a:spcPct val="104000"/>
              </a:lnSpc>
              <a:buFont typeface="+mj-lt"/>
              <a:buAutoNum type="arabicPeriod"/>
            </a:pPr>
            <a:r>
              <a:rPr lang="ko-KR" altLang="en-US" sz="1700"/>
              <a:t>프로그래밍 분야</a:t>
            </a:r>
            <a:endParaRPr lang="en-US" altLang="ko-KR" sz="1700"/>
          </a:p>
          <a:p>
            <a:pPr marL="457200" indent="-457200">
              <a:lnSpc>
                <a:spcPct val="104000"/>
              </a:lnSpc>
              <a:buFont typeface="+mj-lt"/>
              <a:buAutoNum type="arabicPeriod"/>
            </a:pPr>
            <a:r>
              <a:rPr lang="en-US" altLang="ko-KR" sz="1700" err="1"/>
              <a:t>Vscode</a:t>
            </a:r>
            <a:r>
              <a:rPr lang="en-US" altLang="ko-KR" sz="1700"/>
              <a:t>, </a:t>
            </a:r>
            <a:r>
              <a:rPr lang="ko-KR" altLang="en-US" sz="1700"/>
              <a:t>간단 실행</a:t>
            </a:r>
            <a:endParaRPr lang="en-US" altLang="ko-KR" sz="1700"/>
          </a:p>
          <a:p>
            <a:pPr marL="457200" indent="-457200">
              <a:lnSpc>
                <a:spcPct val="104000"/>
              </a:lnSpc>
              <a:buFont typeface="+mj-lt"/>
              <a:buAutoNum type="arabicPeriod"/>
            </a:pPr>
            <a:r>
              <a:rPr lang="en-US" altLang="ko-KR" sz="1700"/>
              <a:t>Git, </a:t>
            </a:r>
            <a:r>
              <a:rPr lang="en-US" altLang="ko-KR" sz="1700" err="1"/>
              <a:t>Github</a:t>
            </a:r>
            <a:endParaRPr lang="ko-KR" altLang="en-US" sz="17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3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4C0C7AA-F81D-25CB-D789-4CA2BBD5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컴퓨터와 운영체제</a:t>
            </a:r>
          </a:p>
        </p:txBody>
      </p:sp>
      <p:cxnSp>
        <p:nvCxnSpPr>
          <p:cNvPr id="1033" name="!!Straight Connector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4C458A-CDE5-115A-64E5-3733869EC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575367" cy="3760891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ko-KR" altLang="en-US" sz="1400" dirty="0"/>
              <a:t>컴퓨터는 </a:t>
            </a:r>
            <a:r>
              <a:rPr lang="en-US" altLang="ko-KR" sz="1400" dirty="0"/>
              <a:t>CPU, </a:t>
            </a:r>
            <a:r>
              <a:rPr lang="ko-KR" altLang="en-US" sz="1400" dirty="0"/>
              <a:t>메인보드</a:t>
            </a:r>
            <a:r>
              <a:rPr lang="en-US" altLang="ko-KR" sz="1400" dirty="0"/>
              <a:t>, RAM,</a:t>
            </a:r>
            <a:r>
              <a:rPr lang="ko-KR" altLang="en-US" sz="1400" dirty="0"/>
              <a:t> 디스크로 되어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이들을 구동하려면</a:t>
            </a:r>
            <a:r>
              <a:rPr lang="en-US" altLang="ko-KR" sz="1400" dirty="0"/>
              <a:t>,</a:t>
            </a:r>
          </a:p>
          <a:p>
            <a:pPr>
              <a:lnSpc>
                <a:spcPct val="104000"/>
              </a:lnSpc>
            </a:pPr>
            <a:r>
              <a:rPr lang="ko-KR" altLang="en-US" sz="1400" dirty="0"/>
              <a:t>모두 메인보드에 연결되어야 하고</a:t>
            </a:r>
            <a:r>
              <a:rPr lang="en-US" altLang="ko-KR" sz="1400" dirty="0"/>
              <a:t>,</a:t>
            </a:r>
          </a:p>
          <a:p>
            <a:pPr>
              <a:lnSpc>
                <a:spcPct val="104000"/>
              </a:lnSpc>
            </a:pPr>
            <a:r>
              <a:rPr lang="ko-KR" altLang="en-US" sz="1400" dirty="0"/>
              <a:t>전원 공급장치</a:t>
            </a:r>
            <a:r>
              <a:rPr lang="en-US" altLang="ko-KR" sz="1400" dirty="0"/>
              <a:t>(</a:t>
            </a:r>
            <a:r>
              <a:rPr lang="ko-KR" altLang="en-US" sz="1400" dirty="0"/>
              <a:t>파워</a:t>
            </a:r>
            <a:r>
              <a:rPr lang="en-US" altLang="ko-KR" sz="1400" dirty="0"/>
              <a:t>)</a:t>
            </a:r>
            <a:r>
              <a:rPr lang="ko-KR" altLang="en-US" sz="1400" dirty="0"/>
              <a:t>로</a:t>
            </a:r>
            <a:r>
              <a:rPr lang="en-US" altLang="ko-KR" sz="1400" dirty="0"/>
              <a:t> </a:t>
            </a:r>
            <a:r>
              <a:rPr lang="ko-KR" altLang="en-US" sz="1400" dirty="0"/>
              <a:t>전원을 메인보드에 공급해주면</a:t>
            </a:r>
            <a:br>
              <a:rPr lang="en-US" altLang="ko-KR" sz="1400" dirty="0"/>
            </a:br>
            <a:r>
              <a:rPr lang="ko-KR" altLang="en-US" sz="1400" dirty="0"/>
              <a:t>동작하게 됩니다</a:t>
            </a:r>
            <a:r>
              <a:rPr lang="en-US" altLang="ko-KR" sz="1400" dirty="0"/>
              <a:t>.</a:t>
            </a:r>
          </a:p>
          <a:p>
            <a:pPr>
              <a:lnSpc>
                <a:spcPct val="104000"/>
              </a:lnSpc>
            </a:pPr>
            <a:r>
              <a:rPr lang="ko-KR" altLang="en-US" sz="1400" dirty="0"/>
              <a:t>모니터</a:t>
            </a:r>
            <a:r>
              <a:rPr lang="en-US" altLang="ko-KR" sz="1400" dirty="0"/>
              <a:t>, </a:t>
            </a:r>
            <a:r>
              <a:rPr lang="ko-KR" altLang="en-US" sz="1400" dirty="0"/>
              <a:t>마우스</a:t>
            </a:r>
            <a:r>
              <a:rPr lang="en-US" altLang="ko-KR" sz="1400" dirty="0"/>
              <a:t>, </a:t>
            </a:r>
            <a:r>
              <a:rPr lang="ko-KR" altLang="en-US" sz="1400" dirty="0"/>
              <a:t>키보드는 기본적으로 메인보드 단에서</a:t>
            </a:r>
            <a:br>
              <a:rPr lang="en-US" altLang="ko-KR" sz="1400" dirty="0"/>
            </a:br>
            <a:r>
              <a:rPr lang="ko-KR" altLang="en-US" sz="1400" dirty="0"/>
              <a:t>인식이</a:t>
            </a:r>
            <a:r>
              <a:rPr lang="en-US" altLang="ko-KR" sz="1400" dirty="0"/>
              <a:t> </a:t>
            </a:r>
            <a:r>
              <a:rPr lang="ko-KR" altLang="en-US" sz="1400" dirty="0"/>
              <a:t>되도록 설계되어</a:t>
            </a:r>
            <a:r>
              <a:rPr lang="en-US" altLang="ko-KR" sz="1400" dirty="0"/>
              <a:t> </a:t>
            </a:r>
            <a:r>
              <a:rPr lang="ko-KR" altLang="en-US" sz="1400" dirty="0"/>
              <a:t>메인 보드에 연결하면 어떠한 드라이버도 없이</a:t>
            </a:r>
            <a:r>
              <a:rPr lang="en-US" altLang="ko-KR" sz="1400" dirty="0"/>
              <a:t> </a:t>
            </a:r>
            <a:r>
              <a:rPr lang="ko-KR" altLang="en-US" sz="1400" dirty="0"/>
              <a:t>자동으로 인식 할 수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04000"/>
              </a:lnSpc>
            </a:pPr>
            <a:r>
              <a:rPr lang="ko-KR" altLang="en-US" sz="1400" dirty="0"/>
              <a:t>추가로</a:t>
            </a:r>
            <a:r>
              <a:rPr lang="en-US" altLang="ko-KR" sz="1400" dirty="0"/>
              <a:t>, CLI</a:t>
            </a:r>
            <a:r>
              <a:rPr lang="ko-KR" altLang="en-US" sz="1400" dirty="0"/>
              <a:t>가 아닌 </a:t>
            </a:r>
            <a:r>
              <a:rPr lang="en-US" altLang="ko-KR" sz="1400" dirty="0"/>
              <a:t>GUI</a:t>
            </a:r>
            <a:r>
              <a:rPr lang="ko-KR" altLang="en-US" sz="1400" dirty="0"/>
              <a:t>를 보려면</a:t>
            </a:r>
            <a:r>
              <a:rPr lang="en-US" altLang="ko-KR" sz="1400" dirty="0"/>
              <a:t>, </a:t>
            </a:r>
            <a:r>
              <a:rPr lang="ko-KR" altLang="en-US" sz="1400" dirty="0"/>
              <a:t>그래픽 코어</a:t>
            </a:r>
            <a:r>
              <a:rPr lang="en-US" altLang="ko-KR" sz="1400" dirty="0"/>
              <a:t>(</a:t>
            </a:r>
            <a:r>
              <a:rPr lang="ko-KR" altLang="en-US" sz="1400" dirty="0"/>
              <a:t>카드</a:t>
            </a:r>
            <a:r>
              <a:rPr lang="en-US" altLang="ko-KR" sz="1400" dirty="0"/>
              <a:t>)</a:t>
            </a:r>
            <a:r>
              <a:rPr lang="ko-KR" altLang="en-US" sz="1400" dirty="0"/>
              <a:t>가 있어야 하고</a:t>
            </a:r>
            <a:r>
              <a:rPr lang="en-US" altLang="ko-KR" sz="1400" dirty="0"/>
              <a:t>,</a:t>
            </a:r>
          </a:p>
          <a:p>
            <a:pPr>
              <a:lnSpc>
                <a:spcPct val="104000"/>
              </a:lnSpc>
            </a:pPr>
            <a:r>
              <a:rPr lang="ko-KR" altLang="en-US" sz="1400" dirty="0"/>
              <a:t>오디오 장치들을 사용하려면 사운드 카드가 있어야 합니다</a:t>
            </a:r>
            <a:r>
              <a:rPr lang="en-US" altLang="ko-KR" sz="14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9800B0-9BCD-F8C8-4B78-FB3D97EF0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1" b="-4"/>
          <a:stretch/>
        </p:blipFill>
        <p:spPr bwMode="auto">
          <a:xfrm>
            <a:off x="6672646" y="2108201"/>
            <a:ext cx="4195451" cy="417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Rectangle 1034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966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A87F0-93EC-619E-FD7C-A811E83F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기본 하드웨어 장치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0EC4D-4CDD-B66E-271E-0D19DCF81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400" dirty="0"/>
              <a:t>CPU</a:t>
            </a:r>
            <a:r>
              <a:rPr lang="ko-KR" altLang="en-US" sz="1400" dirty="0"/>
              <a:t>는 중앙처리장치로 흔히 </a:t>
            </a:r>
            <a:r>
              <a:rPr lang="en-US" altLang="ko-KR" sz="1400" dirty="0"/>
              <a:t>ALU(</a:t>
            </a:r>
            <a:r>
              <a:rPr lang="ko-KR" altLang="en-US" sz="1400" dirty="0"/>
              <a:t>산술처리장치</a:t>
            </a:r>
            <a:r>
              <a:rPr lang="en-US" altLang="ko-KR" sz="1400" dirty="0"/>
              <a:t>)</a:t>
            </a:r>
            <a:r>
              <a:rPr lang="ko-KR" altLang="en-US" sz="1400" dirty="0"/>
              <a:t>만 동작한다고 생각하지만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en-US" altLang="ko-KR" sz="1400" dirty="0"/>
              <a:t>GPU</a:t>
            </a:r>
            <a:r>
              <a:rPr lang="ko-KR" altLang="en-US" sz="1400" dirty="0"/>
              <a:t>보다 셈 속도</a:t>
            </a:r>
            <a:r>
              <a:rPr lang="en-US" altLang="ko-KR" sz="1400" dirty="0"/>
              <a:t>(</a:t>
            </a:r>
            <a:r>
              <a:rPr lang="ko-KR" altLang="en-US" sz="1400" dirty="0"/>
              <a:t>정수 산술</a:t>
            </a:r>
            <a:r>
              <a:rPr lang="en-US" altLang="ko-KR" sz="1400" dirty="0"/>
              <a:t>, </a:t>
            </a:r>
            <a:r>
              <a:rPr lang="ko-KR" altLang="en-US" sz="1400" dirty="0"/>
              <a:t>부동소수점 산술</a:t>
            </a:r>
            <a:r>
              <a:rPr lang="en-US" altLang="ko-KR" sz="1400" dirty="0"/>
              <a:t>)</a:t>
            </a:r>
            <a:r>
              <a:rPr lang="ko-KR" altLang="en-US" sz="1400" dirty="0"/>
              <a:t>가 빠르다는 것이지</a:t>
            </a:r>
            <a:r>
              <a:rPr lang="en-US" altLang="ko-KR" sz="1400" dirty="0"/>
              <a:t>, </a:t>
            </a:r>
            <a:r>
              <a:rPr lang="ko-KR" altLang="en-US" sz="1400" dirty="0"/>
              <a:t>이것만 수행하는 것은 아닙니다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CPU</a:t>
            </a:r>
            <a:r>
              <a:rPr lang="ko-KR" altLang="en-US" sz="1400" dirty="0"/>
              <a:t>내부에는 시스템 버스</a:t>
            </a:r>
            <a:r>
              <a:rPr lang="en-US" altLang="ko-KR" sz="1400" dirty="0"/>
              <a:t>, L1, L2, L3 </a:t>
            </a:r>
            <a:r>
              <a:rPr lang="ko-KR" altLang="en-US" sz="1400" dirty="0"/>
              <a:t>및 각종 레지스터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시프터</a:t>
            </a:r>
            <a:r>
              <a:rPr lang="ko-KR" altLang="en-US" sz="1400" dirty="0"/>
              <a:t> 등이 존재하여 </a:t>
            </a:r>
            <a:br>
              <a:rPr lang="en-US" altLang="ko-KR" sz="1400" dirty="0"/>
            </a:br>
            <a:r>
              <a:rPr lang="ko-KR" altLang="en-US" sz="1400" dirty="0"/>
              <a:t>명령어 처리 사이클대로 돌면서 </a:t>
            </a:r>
            <a:r>
              <a:rPr lang="en-US" altLang="ko-KR" sz="1400" dirty="0"/>
              <a:t>IO</a:t>
            </a:r>
            <a:r>
              <a:rPr lang="ko-KR" altLang="en-US" sz="1400" dirty="0"/>
              <a:t>데이터를 쓰거나 </a:t>
            </a:r>
            <a:r>
              <a:rPr lang="en-US" altLang="ko-KR" sz="1400" dirty="0"/>
              <a:t>IO</a:t>
            </a:r>
            <a:r>
              <a:rPr lang="ko-KR" altLang="en-US" sz="1400" dirty="0"/>
              <a:t>에 값을 보내고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그래픽 카드 사운드 카드 네트워크 카드 등의 다양한 </a:t>
            </a:r>
            <a:r>
              <a:rPr lang="en-US" altLang="ko-KR" sz="1400" dirty="0"/>
              <a:t>IO</a:t>
            </a:r>
            <a:r>
              <a:rPr lang="ko-KR" altLang="en-US" sz="1400" dirty="0"/>
              <a:t>장치들 역시 동일하게 사용됩니다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메인보드는 부팅</a:t>
            </a:r>
            <a:r>
              <a:rPr lang="en-US" altLang="ko-KR" sz="1400" dirty="0"/>
              <a:t>ROM</a:t>
            </a:r>
            <a:r>
              <a:rPr lang="ko-KR" altLang="en-US" sz="1400" dirty="0"/>
              <a:t>과</a:t>
            </a:r>
            <a:r>
              <a:rPr lang="en-US" altLang="ko-KR" sz="1400" dirty="0"/>
              <a:t> CPU</a:t>
            </a:r>
            <a:r>
              <a:rPr lang="ko-KR" altLang="en-US" sz="1400" dirty="0"/>
              <a:t>소켓</a:t>
            </a:r>
            <a:r>
              <a:rPr lang="en-US" altLang="ko-KR" sz="1400" dirty="0"/>
              <a:t>, Power</a:t>
            </a:r>
            <a:r>
              <a:rPr lang="ko-KR" altLang="en-US" sz="1400" dirty="0"/>
              <a:t> 소켓</a:t>
            </a:r>
            <a:r>
              <a:rPr lang="en-US" altLang="ko-KR" sz="1400" dirty="0"/>
              <a:t>, SATA </a:t>
            </a:r>
            <a:r>
              <a:rPr lang="ko-KR" altLang="en-US" sz="1400" dirty="0"/>
              <a:t>소켓</a:t>
            </a:r>
            <a:r>
              <a:rPr lang="en-US" altLang="ko-KR" sz="1400" dirty="0"/>
              <a:t>, PCI-E x* </a:t>
            </a:r>
            <a:r>
              <a:rPr lang="ko-KR" altLang="en-US" sz="1400" dirty="0"/>
              <a:t>소켓</a:t>
            </a:r>
            <a:r>
              <a:rPr lang="en-US" altLang="ko-KR" sz="1400" dirty="0"/>
              <a:t>, RAM</a:t>
            </a:r>
            <a:r>
              <a:rPr lang="ko-KR" altLang="en-US" sz="1400" dirty="0"/>
              <a:t>소켓</a:t>
            </a:r>
            <a:r>
              <a:rPr lang="en-US" altLang="ko-KR" sz="1400" dirty="0"/>
              <a:t>, USB(2, 3)</a:t>
            </a:r>
            <a:r>
              <a:rPr lang="ko-KR" altLang="en-US" sz="1400" dirty="0"/>
              <a:t>소켓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IO</a:t>
            </a:r>
            <a:r>
              <a:rPr lang="ko-KR" altLang="en-US" sz="1400" dirty="0"/>
              <a:t>패널</a:t>
            </a:r>
            <a:r>
              <a:rPr lang="en-US" altLang="ko-KR" sz="1400" dirty="0"/>
              <a:t>(</a:t>
            </a:r>
            <a:r>
              <a:rPr lang="ko-KR" altLang="en-US" sz="1400" dirty="0"/>
              <a:t>백 패널</a:t>
            </a:r>
            <a:r>
              <a:rPr lang="en-US" altLang="ko-KR" sz="1400" dirty="0"/>
              <a:t>)</a:t>
            </a:r>
            <a:r>
              <a:rPr lang="ko-KR" altLang="en-US" sz="1400" dirty="0"/>
              <a:t>들로 장치들을 연결하고 관리하는 역할을 수행합니다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일부 메인보드는 오디오카드를 자체적으로 달고 나오는 것도 있고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NVMe</a:t>
            </a:r>
            <a:r>
              <a:rPr lang="ko-KR" altLang="en-US" sz="1400" dirty="0"/>
              <a:t>소켓이 달린 것도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만약</a:t>
            </a:r>
            <a:r>
              <a:rPr lang="en-US" altLang="ko-KR" sz="1400" dirty="0"/>
              <a:t>, </a:t>
            </a:r>
            <a:r>
              <a:rPr lang="ko-KR" altLang="en-US" sz="1400" dirty="0"/>
              <a:t>메인 보드에서 에러가 나는 경우 이를 표현 할 수 있는 수단이 없을 수 있습니다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왜냐하면</a:t>
            </a:r>
            <a:r>
              <a:rPr lang="en-US" altLang="ko-KR" sz="1400" dirty="0"/>
              <a:t>,</a:t>
            </a:r>
            <a:r>
              <a:rPr lang="ko-KR" altLang="en-US" sz="1400" dirty="0"/>
              <a:t> 모니터도 메인보드에서 관리하기 때문에 이는 한계가 존재할 수 있습니다</a:t>
            </a:r>
            <a:r>
              <a:rPr lang="en-US" altLang="ko-KR" sz="1400" dirty="0"/>
              <a:t>.)</a:t>
            </a:r>
          </a:p>
          <a:p>
            <a:r>
              <a:rPr lang="ko-KR" altLang="en-US" sz="1400" dirty="0"/>
              <a:t>그래서 이를 해결하는 방법으로 메인보드의 </a:t>
            </a:r>
            <a:r>
              <a:rPr lang="en-US" altLang="ko-KR" sz="1400" dirty="0"/>
              <a:t>“</a:t>
            </a:r>
            <a:r>
              <a:rPr lang="ko-KR" altLang="en-US" sz="1400" dirty="0" err="1"/>
              <a:t>비프음</a:t>
            </a:r>
            <a:r>
              <a:rPr lang="en-US" altLang="ko-KR" sz="1400" dirty="0"/>
              <a:t>”(</a:t>
            </a:r>
            <a:r>
              <a:rPr lang="ko-KR" altLang="en-US" sz="1400" dirty="0" err="1"/>
              <a:t>삐삐음</a:t>
            </a:r>
            <a:r>
              <a:rPr lang="en-US" altLang="ko-KR" sz="1400" dirty="0"/>
              <a:t>)</a:t>
            </a:r>
            <a:r>
              <a:rPr lang="ko-KR" altLang="en-US" sz="1400" dirty="0"/>
              <a:t>을 사용하여 에러코드를 표현합니다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일부 메인보드는 숫자 계기판을 이용하여 에러를 알려주는 것도 있습니다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375095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C2432"/>
      </a:dk2>
      <a:lt2>
        <a:srgbClr val="F2F3F0"/>
      </a:lt2>
      <a:accent1>
        <a:srgbClr val="844BC5"/>
      </a:accent1>
      <a:accent2>
        <a:srgbClr val="4842B7"/>
      </a:accent2>
      <a:accent3>
        <a:srgbClr val="4B78C5"/>
      </a:accent3>
      <a:accent4>
        <a:srgbClr val="3999B3"/>
      </a:accent4>
      <a:accent5>
        <a:srgbClr val="49C0A8"/>
      </a:accent5>
      <a:accent6>
        <a:srgbClr val="39B368"/>
      </a:accent6>
      <a:hlink>
        <a:srgbClr val="339A97"/>
      </a:hlink>
      <a:folHlink>
        <a:srgbClr val="7F7F7F"/>
      </a:folHlink>
    </a:clrScheme>
    <a:fontScheme name="Retrospect">
      <a:majorFont>
        <a:latin typeface="Malgun Gothic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lgun Gothic Semi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4261</Words>
  <Application>Microsoft Office PowerPoint</Application>
  <PresentationFormat>와이드스크린</PresentationFormat>
  <Paragraphs>248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Malgun Gothic Semilight</vt:lpstr>
      <vt:lpstr>Malgun Gothic</vt:lpstr>
      <vt:lpstr>Arial</vt:lpstr>
      <vt:lpstr>Calibri</vt:lpstr>
      <vt:lpstr>RetrospectVTI</vt:lpstr>
      <vt:lpstr>동계방학 – 기초 1</vt:lpstr>
      <vt:lpstr>시작 전 전달사항</vt:lpstr>
      <vt:lpstr>기초 정신교육</vt:lpstr>
      <vt:lpstr>기초 정신교육</vt:lpstr>
      <vt:lpstr>기초 정신교육</vt:lpstr>
      <vt:lpstr>기초 정신교육</vt:lpstr>
      <vt:lpstr>목차</vt:lpstr>
      <vt:lpstr>컴퓨터와 운영체제</vt:lpstr>
      <vt:lpstr>기본 하드웨어 장치 설명</vt:lpstr>
      <vt:lpstr>기본 하드웨어 장치 설명</vt:lpstr>
      <vt:lpstr>컴퓨터와 운영체제</vt:lpstr>
      <vt:lpstr>바이오스(BIOS)</vt:lpstr>
      <vt:lpstr>바이오스(BIOS)</vt:lpstr>
      <vt:lpstr>기업용 컴퓨터</vt:lpstr>
      <vt:lpstr>RAID</vt:lpstr>
      <vt:lpstr>네트워크</vt:lpstr>
      <vt:lpstr>서버와 클라이언트</vt:lpstr>
      <vt:lpstr>Hyper-V</vt:lpstr>
      <vt:lpstr>우분투 서버</vt:lpstr>
      <vt:lpstr>tailscale</vt:lpstr>
      <vt:lpstr>VPN, RDP</vt:lpstr>
      <vt:lpstr>원격 데스크톱, putty, parsec</vt:lpstr>
      <vt:lpstr>프로그래밍 세계</vt:lpstr>
      <vt:lpstr>시스템, 임베디드</vt:lpstr>
      <vt:lpstr>Frontend</vt:lpstr>
      <vt:lpstr>Backend</vt:lpstr>
      <vt:lpstr>Dev-ops</vt:lpstr>
      <vt:lpstr>응용 프로그래머(게임)</vt:lpstr>
      <vt:lpstr>데이터 엔지니어, 보안 엔지니어 </vt:lpstr>
      <vt:lpstr>vscode</vt:lpstr>
      <vt:lpstr>electron</vt:lpstr>
      <vt:lpstr>html 실행</vt:lpstr>
      <vt:lpstr>Github, Git</vt:lpstr>
      <vt:lpstr>SSH연결</vt:lpstr>
      <vt:lpstr>깃 풀 푸시</vt:lpstr>
      <vt:lpstr>마치며,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minuHa</dc:creator>
  <cp:lastModifiedBy>MinU Ha</cp:lastModifiedBy>
  <cp:revision>185</cp:revision>
  <dcterms:created xsi:type="dcterms:W3CDTF">2023-06-22T07:39:13Z</dcterms:created>
  <dcterms:modified xsi:type="dcterms:W3CDTF">2023-12-29T05:14:46Z</dcterms:modified>
</cp:coreProperties>
</file>